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61" r:id="rId3"/>
    <p:sldId id="262" r:id="rId4"/>
    <p:sldId id="263" r:id="rId5"/>
    <p:sldId id="265" r:id="rId6"/>
    <p:sldId id="267" r:id="rId7"/>
    <p:sldId id="268" r:id="rId8"/>
    <p:sldId id="290" r:id="rId9"/>
    <p:sldId id="269" r:id="rId10"/>
    <p:sldId id="270" r:id="rId11"/>
    <p:sldId id="289" r:id="rId12"/>
    <p:sldId id="271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73" r:id="rId22"/>
    <p:sldId id="272" r:id="rId23"/>
    <p:sldId id="294" r:id="rId24"/>
    <p:sldId id="274" r:id="rId25"/>
    <p:sldId id="276" r:id="rId26"/>
    <p:sldId id="279" r:id="rId27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Geneva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Geneva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Geneva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Geneva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Geneva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Geneva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Geneva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Geneva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Geneva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6E6E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5" d="100"/>
          <a:sy n="95" d="100"/>
        </p:scale>
        <p:origin x="-1776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-3936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Geneva" pitchFamily="-112" charset="0"/>
                <a:cs typeface="Geneva" pitchFamily="-11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Geneva" pitchFamily="-112" charset="0"/>
                <a:cs typeface="Geneva" pitchFamily="-11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Geneva" pitchFamily="-112" charset="0"/>
                <a:cs typeface="Geneva" pitchFamily="-11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06C2331-729D-2941-8DD8-545D276305F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5328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png>
</file>

<file path=ppt/media/image13.jpeg>
</file>

<file path=ppt/media/image14.jpeg>
</file>

<file path=ppt/media/image15.jpeg>
</file>

<file path=ppt/media/image16.tiff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JP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Geneva" pitchFamily="-112" charset="0"/>
                <a:cs typeface="Geneva" pitchFamily="-112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Geneva" pitchFamily="-112" charset="0"/>
                <a:cs typeface="Geneva" pitchFamily="-112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Geneva" pitchFamily="-112" charset="0"/>
                <a:cs typeface="Geneva" pitchFamily="-112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A8C0369-C005-864B-AB87-041FA96A987D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401986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charset="0"/>
        <a:cs typeface="Geneva" pitchFamily="-112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Geneva" pitchFamily="-112" charset="0"/>
        <a:cs typeface="Geneva" pitchFamily="-112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Geneva" pitchFamily="-112" charset="0"/>
        <a:cs typeface="Geneva" pitchFamily="-112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Geneva" pitchFamily="-112" charset="0"/>
        <a:cs typeface="Geneva" pitchFamily="-112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Geneva" pitchFamily="-112" charset="0"/>
        <a:cs typeface="Geneva" pitchFamily="-112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9pPr>
          </a:lstStyle>
          <a:p>
            <a:fld id="{978A99BA-FCEA-F04F-8474-0D3E1ED3AB5A}" type="slidenum">
              <a:rPr lang="de-DE" sz="1200"/>
              <a:pPr/>
              <a:t>1</a:t>
            </a:fld>
            <a:endParaRPr lang="de-DE" sz="120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  <a:cs typeface="Geneva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97A066A-28AF-DD45-8DE4-D92A865E6865}" type="slidenum">
              <a:rPr lang="de-DE"/>
              <a:pPr/>
              <a:t>11</a:t>
            </a:fld>
            <a:endParaRPr lang="de-DE"/>
          </a:p>
        </p:txBody>
      </p:sp>
      <p:sp>
        <p:nvSpPr>
          <p:cNvPr id="3481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3481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2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7E03549-B472-F34E-A0CC-9F942260A3A5}" type="slidenum">
              <a:rPr lang="de-DE"/>
              <a:pPr/>
              <a:t>13</a:t>
            </a:fld>
            <a:endParaRPr lang="de-DE"/>
          </a:p>
        </p:txBody>
      </p:sp>
      <p:sp>
        <p:nvSpPr>
          <p:cNvPr id="2867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867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ts val="450"/>
              </a:spcBef>
              <a:buClrTx/>
              <a:buFontTx/>
              <a:buNone/>
            </a:pPr>
            <a:endParaRPr lang="en-US" dirty="0">
              <a:latin typeface="Arial" charset="0"/>
              <a:cs typeface="Geneva" charset="0"/>
            </a:endParaRPr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 algn="r">
              <a:buClrTx/>
              <a:buFontTx/>
              <a:buNone/>
            </a:pPr>
            <a:fld id="{9A8927BC-9AB1-7248-B7A3-1337ED7539D9}" type="slidenum">
              <a:rPr lang="de-DE" sz="1200"/>
              <a:pPr algn="r">
                <a:buClrTx/>
                <a:buFontTx/>
                <a:buNone/>
              </a:pPr>
              <a:t>13</a:t>
            </a:fld>
            <a:endParaRPr lang="de-DE"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B6D817D-1C49-174A-A64C-278BB17F8471}" type="slidenum">
              <a:rPr lang="de-DE"/>
              <a:pPr/>
              <a:t>14</a:t>
            </a:fld>
            <a:endParaRPr lang="de-DE"/>
          </a:p>
        </p:txBody>
      </p:sp>
      <p:sp>
        <p:nvSpPr>
          <p:cNvPr id="2969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969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880ED5B-5E79-764E-9EB5-4B75B5539858}" type="slidenum">
              <a:rPr lang="de-DE"/>
              <a:pPr/>
              <a:t>15</a:t>
            </a:fld>
            <a:endParaRPr lang="de-DE"/>
          </a:p>
        </p:txBody>
      </p:sp>
      <p:sp>
        <p:nvSpPr>
          <p:cNvPr id="3072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3072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35CA9AC-48D1-9D4D-A8F8-B1A50D7F990A}" type="slidenum">
              <a:rPr lang="de-DE"/>
              <a:pPr/>
              <a:t>16</a:t>
            </a:fld>
            <a:endParaRPr lang="de-DE"/>
          </a:p>
        </p:txBody>
      </p:sp>
      <p:sp>
        <p:nvSpPr>
          <p:cNvPr id="317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317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68A6596-B7E4-6D47-B154-A7FBF54A5C15}" type="slidenum">
              <a:rPr lang="de-DE"/>
              <a:pPr/>
              <a:t>17</a:t>
            </a:fld>
            <a:endParaRPr lang="de-DE"/>
          </a:p>
        </p:txBody>
      </p:sp>
      <p:sp>
        <p:nvSpPr>
          <p:cNvPr id="3276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3277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207F73F-3151-0140-8CCF-031CEA4ED547}" type="slidenum">
              <a:rPr lang="de-DE"/>
              <a:pPr/>
              <a:t>18</a:t>
            </a:fld>
            <a:endParaRPr lang="de-DE"/>
          </a:p>
        </p:txBody>
      </p:sp>
      <p:sp>
        <p:nvSpPr>
          <p:cNvPr id="3379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3379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97A066A-28AF-DD45-8DE4-D92A865E6865}" type="slidenum">
              <a:rPr lang="de-DE"/>
              <a:pPr/>
              <a:t>19</a:t>
            </a:fld>
            <a:endParaRPr lang="de-DE"/>
          </a:p>
        </p:txBody>
      </p:sp>
      <p:sp>
        <p:nvSpPr>
          <p:cNvPr id="3481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3481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797C23E-5C22-304F-A202-87AE77364F73}" type="slidenum">
              <a:rPr lang="de-DE"/>
              <a:pPr/>
              <a:t>20</a:t>
            </a:fld>
            <a:endParaRPr lang="de-DE"/>
          </a:p>
        </p:txBody>
      </p:sp>
      <p:sp>
        <p:nvSpPr>
          <p:cNvPr id="3584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3584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C0369-C005-864B-AB87-041FA96A987D}" type="slidenum">
              <a:rPr lang="de-DE" smtClean="0"/>
              <a:pPr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0671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C0369-C005-864B-AB87-041FA96A987D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929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Potential involvement of the nervous system in obesity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JAZF1 associated with type 2 diabetes and prostate cancer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Complement-mediated inflammation (via complement factor H) in age-related macular degeneration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C0369-C005-864B-AB87-041FA96A987D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2808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C0369-C005-864B-AB87-041FA96A987D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6477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600"/>
              </a:spcBef>
              <a:buClr>
                <a:srgbClr val="5C8526"/>
              </a:buClr>
              <a:buFont typeface="Arial" charset="0"/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C0369-C005-864B-AB87-041FA96A987D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4703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C0369-C005-864B-AB87-041FA96A987D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0415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C0369-C005-864B-AB87-041FA96A987D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9087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C0369-C005-864B-AB87-041FA96A987D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43652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C0369-C005-864B-AB87-041FA96A987D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2914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 flipV="1">
            <a:off x="1588" y="0"/>
            <a:ext cx="9144000" cy="2895600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+mn-ea"/>
              <a:cs typeface="+mn-cs"/>
            </a:endParaRP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2895600"/>
            <a:ext cx="9144000" cy="39624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endParaRPr lang="en-US">
              <a:ea typeface="+mn-ea"/>
              <a:cs typeface="+mn-cs"/>
            </a:endParaRPr>
          </a:p>
        </p:txBody>
      </p:sp>
      <p:pic>
        <p:nvPicPr>
          <p:cNvPr id="6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763" y="5416550"/>
            <a:ext cx="2852737" cy="90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 descr="D:\07 Clients\001 EMBL\001 11002 Template Issues\02 Templates processed\Logo Title Slide 0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548063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49275" y="2971800"/>
            <a:ext cx="6400800" cy="304800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2284413"/>
            <a:ext cx="7772400" cy="6858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dt" sz="half" idx="10"/>
          </p:nvPr>
        </p:nvSpPr>
        <p:spPr>
          <a:xfrm>
            <a:off x="533400" y="150813"/>
            <a:ext cx="1603375" cy="30480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588F2CCD-41CF-0D42-AC31-E4C70407D8F7}" type="datetime1">
              <a:rPr lang="en-GB"/>
              <a:pPr/>
              <a:t>06/06/2012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1561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E055B21-8E81-A24A-BDF4-6E3783856A13}" type="datetime1">
              <a:rPr lang="en-GB"/>
              <a:pPr/>
              <a:t>06/06/2012</a:t>
            </a:fld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19A0E3-97CB-F643-89DC-BEAF574C5C29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8696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8450" y="304800"/>
            <a:ext cx="2038350" cy="52657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304800"/>
            <a:ext cx="5962650" cy="52657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880D65-268D-D84B-BF50-24801801AFA0}" type="datetime1">
              <a:rPr lang="en-GB"/>
              <a:pPr/>
              <a:t>06/06/2012</a:t>
            </a:fld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19F8E52-AB34-A643-8229-88A885337564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5695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94671E-8171-A64B-8761-7CA0BFBCC40F}" type="datetime1">
              <a:rPr lang="en-GB"/>
              <a:pPr/>
              <a:t>06/06/2012</a:t>
            </a:fld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1852E6-438B-1D42-BE07-2534F656A95E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9088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8F2AAC-2D31-1046-A98D-F039F6ADA68C}" type="datetime1">
              <a:rPr lang="en-GB"/>
              <a:pPr/>
              <a:t>06/06/2012</a:t>
            </a:fld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6472569-AD19-EE45-B253-469F8A6AD0CB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2171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219200"/>
            <a:ext cx="40005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300" y="1219200"/>
            <a:ext cx="40005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743D07-A1FE-7D48-B7AE-88AE447E08D5}" type="datetime1">
              <a:rPr lang="en-GB"/>
              <a:pPr/>
              <a:t>06/06/2012</a:t>
            </a:fld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A9F23F-A350-994A-8BBF-23814899007F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4768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7FC6DD-B3A0-574E-A079-D888C6B2D611}" type="datetime1">
              <a:rPr lang="en-GB"/>
              <a:pPr/>
              <a:t>06/06/2012</a:t>
            </a:fld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1984448-BD82-CB48-98ED-D2A9181AAA7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2724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664806-B4A1-B94C-9F12-AF939A28F786}" type="datetime1">
              <a:rPr lang="en-GB"/>
              <a:pPr/>
              <a:t>06/06/2012</a:t>
            </a:fld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41A502-CC78-9945-8386-4D4670E5D872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6721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0BF4D2-4D6A-A643-A705-52352D7A6C5F}" type="datetime1">
              <a:rPr lang="en-GB"/>
              <a:pPr/>
              <a:t>06/06/2012</a:t>
            </a:fld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FB3C7CB-B30D-284C-878F-0A8984D3017A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0144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C8B9571-7969-CA40-B9EE-47CE4A7FE8FC}" type="datetime1">
              <a:rPr lang="en-GB"/>
              <a:pPr/>
              <a:t>06/06/2012</a:t>
            </a:fld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40B796A-7033-5542-BB4A-4DF9F62A9F0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0723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Drag picture to placeholder or click icon to add</a:t>
            </a:r>
            <a:endParaRPr lang="de-D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47BBAC-ABB2-314E-939A-2C349AA15B43}" type="datetime1">
              <a:rPr lang="en-GB"/>
              <a:pPr/>
              <a:t>06/06/2012</a:t>
            </a:fld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4C26C8-9C2E-C544-9C25-E6DFE2138635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9431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ChangeArrowheads="1"/>
          </p:cNvSpPr>
          <p:nvPr/>
        </p:nvSpPr>
        <p:spPr bwMode="auto">
          <a:xfrm flipH="1">
            <a:off x="0" y="6172200"/>
            <a:ext cx="9144000" cy="6858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+mn-ea"/>
              <a:cs typeface="+mn-cs"/>
            </a:endParaRP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04800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 title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00563" y="6308725"/>
            <a:ext cx="28956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rgbClr val="FFFFFF"/>
                </a:solidFill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219200"/>
            <a:ext cx="81534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First level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92275" y="6308725"/>
            <a:ext cx="16764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rgbClr val="FFFFFF"/>
                </a:solidFill>
              </a:defRPr>
            </a:lvl1pPr>
          </a:lstStyle>
          <a:p>
            <a:fld id="{2545F895-8BA4-5842-BB09-4B9DCAC1CA9F}" type="datetime1">
              <a:rPr lang="en-GB"/>
              <a:pPr/>
              <a:t>06/06/2012</a:t>
            </a:fld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52400" y="6375400"/>
            <a:ext cx="3048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rgbClr val="FFFFFF"/>
                </a:solidFill>
              </a:defRPr>
            </a:lvl1pPr>
          </a:lstStyle>
          <a:p>
            <a:fld id="{B2F04579-8150-0840-B4A4-BFAB4F997E12}" type="slidenum">
              <a:rPr lang="de-DE"/>
              <a:pPr/>
              <a:t>‹#›</a:t>
            </a:fld>
            <a:endParaRPr lang="de-DE"/>
          </a:p>
        </p:txBody>
      </p:sp>
      <p:pic>
        <p:nvPicPr>
          <p:cNvPr id="1032" name="Picture 1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850" y="6251575"/>
            <a:ext cx="171132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</p:sldLayoutIdLst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+mj-lt"/>
          <a:ea typeface="ＭＳ Ｐゴシック" charset="0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ＭＳ Ｐゴシック" charset="0"/>
          <a:cs typeface="Geneva" pitchFamily="-112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ＭＳ Ｐゴシック" charset="0"/>
          <a:cs typeface="Geneva" pitchFamily="-112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ＭＳ Ｐゴシック" charset="0"/>
          <a:cs typeface="Geneva" pitchFamily="-112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ＭＳ Ｐゴシック" charset="0"/>
          <a:cs typeface="Geneva" pitchFamily="-112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Char char="•"/>
        <a:defRPr sz="24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4" Type="http://schemas.openxmlformats.org/officeDocument/2006/relationships/image" Target="../media/image4.jp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4" Type="http://schemas.openxmlformats.org/officeDocument/2006/relationships/image" Target="../media/image4.jpg"/><Relationship Id="rId5" Type="http://schemas.openxmlformats.org/officeDocument/2006/relationships/image" Target="../media/image10.png"/><Relationship Id="rId6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2284413"/>
            <a:ext cx="8071048" cy="685800"/>
          </a:xfrm>
          <a:noFill/>
        </p:spPr>
        <p:txBody>
          <a:bodyPr/>
          <a:lstStyle/>
          <a:p>
            <a:r>
              <a:rPr lang="en-US" dirty="0" smtClean="0"/>
              <a:t>A picture paints a thousand traits</a:t>
            </a:r>
            <a:endParaRPr lang="de-DE" dirty="0">
              <a:latin typeface="Arial" charset="0"/>
              <a:cs typeface="Genev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4365104"/>
            <a:ext cx="60485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FFFF"/>
                </a:solidFill>
              </a:rPr>
              <a:t>Dani Welter, Functional Genomics Production Team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HSF Seminar </a:t>
            </a:r>
            <a:r>
              <a:rPr lang="en-US" sz="2000" dirty="0">
                <a:solidFill>
                  <a:srgbClr val="FFFFFF"/>
                </a:solidFill>
              </a:rPr>
              <a:t>7</a:t>
            </a:r>
            <a:r>
              <a:rPr lang="en-US" sz="2000" dirty="0" smtClean="0">
                <a:solidFill>
                  <a:srgbClr val="FFFFFF"/>
                </a:solidFill>
              </a:rPr>
              <a:t> June 2012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and more powerful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8153400" cy="769640"/>
          </a:xfrm>
        </p:spPr>
        <p:txBody>
          <a:bodyPr/>
          <a:lstStyle/>
          <a:p>
            <a:r>
              <a:rPr lang="en-US" dirty="0"/>
              <a:t>K</a:t>
            </a:r>
            <a:r>
              <a:rPr lang="en-US" dirty="0" smtClean="0"/>
              <a:t>nowledge base that imports all the GWAS catalogue data and EFO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1">
              <a:buFont typeface="Wingdings" charset="2"/>
              <a:buChar char="Ø"/>
            </a:pPr>
            <a:r>
              <a:rPr lang="en-US" dirty="0" smtClean="0"/>
              <a:t>More powerful queries</a:t>
            </a:r>
          </a:p>
          <a:p>
            <a:pPr marL="1371600" lvl="3" indent="0">
              <a:buNone/>
            </a:pPr>
            <a:r>
              <a:rPr lang="en-US" sz="1600" dirty="0"/>
              <a:t>e.g. “Show me all SNPs associated with type 2 diabetes and metabolic syndrome, with a p-value of 10</a:t>
            </a:r>
            <a:r>
              <a:rPr lang="en-US" sz="1600" baseline="30000" dirty="0"/>
              <a:t>-5</a:t>
            </a:r>
            <a:r>
              <a:rPr lang="en-US" sz="1600" dirty="0"/>
              <a:t>, from papers published before January 2010” 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Increased </a:t>
            </a:r>
            <a:r>
              <a:rPr lang="en-US" dirty="0" smtClean="0"/>
              <a:t>integration potential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Facilitate </a:t>
            </a:r>
            <a:r>
              <a:rPr lang="en-US" dirty="0" err="1" smtClean="0"/>
              <a:t>visualisation</a:t>
            </a:r>
            <a:endParaRPr lang="en-US" dirty="0" smtClean="0"/>
          </a:p>
          <a:p>
            <a:pPr lvl="1">
              <a:buFont typeface="Wingdings" charset="2"/>
              <a:buChar char="Ø"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10</a:t>
            </a:fld>
            <a:endParaRPr lang="de-DE"/>
          </a:p>
        </p:txBody>
      </p:sp>
      <p:grpSp>
        <p:nvGrpSpPr>
          <p:cNvPr id="21" name="Group 20"/>
          <p:cNvGrpSpPr/>
          <p:nvPr/>
        </p:nvGrpSpPr>
        <p:grpSpPr>
          <a:xfrm>
            <a:off x="899592" y="2060848"/>
            <a:ext cx="6571071" cy="1942475"/>
            <a:chOff x="-108520" y="2348880"/>
            <a:chExt cx="6571071" cy="1942475"/>
          </a:xfrm>
        </p:grpSpPr>
        <p:sp>
          <p:nvSpPr>
            <p:cNvPr id="6" name="Can 5"/>
            <p:cNvSpPr/>
            <p:nvPr/>
          </p:nvSpPr>
          <p:spPr bwMode="auto">
            <a:xfrm>
              <a:off x="2555776" y="2492896"/>
              <a:ext cx="1440160" cy="1584176"/>
            </a:xfrm>
            <a:prstGeom prst="ca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12" charset="0"/>
                  <a:ea typeface="Geneva" pitchFamily="-112" charset="0"/>
                  <a:cs typeface="Geneva" pitchFamily="-112" charset="0"/>
                </a:rPr>
                <a:t>GWAS knowledge base</a:t>
              </a:r>
              <a:endPara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Geneva" pitchFamily="-112" charset="0"/>
                <a:cs typeface="Geneva" pitchFamily="-112" charset="0"/>
              </a:endParaRPr>
            </a:p>
          </p:txBody>
        </p:sp>
        <p:pic>
          <p:nvPicPr>
            <p:cNvPr id="7" name="Picture 6" descr="EFO_logo_filled_small.gi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584" y="2348880"/>
              <a:ext cx="567060" cy="567060"/>
            </a:xfrm>
            <a:prstGeom prst="rect">
              <a:avLst/>
            </a:prstGeom>
          </p:spPr>
        </p:pic>
        <p:pic>
          <p:nvPicPr>
            <p:cNvPr id="8" name="Picture 7" descr="NHGRI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520" y="3140968"/>
              <a:ext cx="1251495" cy="315968"/>
            </a:xfrm>
            <a:prstGeom prst="rect">
              <a:avLst/>
            </a:prstGeom>
          </p:spPr>
        </p:pic>
        <p:pic>
          <p:nvPicPr>
            <p:cNvPr id="9" name="Picture 8" descr="User-Computer-Gree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4048" y="2636912"/>
              <a:ext cx="1458503" cy="1236019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-108520" y="3645024"/>
              <a:ext cx="1800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Other potential input sources</a:t>
              </a:r>
              <a:endParaRPr lang="en-US" sz="1800" dirty="0"/>
            </a:p>
          </p:txBody>
        </p:sp>
        <p:sp>
          <p:nvSpPr>
            <p:cNvPr id="13" name="Right Arrow 12"/>
            <p:cNvSpPr/>
            <p:nvPr/>
          </p:nvSpPr>
          <p:spPr bwMode="auto">
            <a:xfrm>
              <a:off x="1619672" y="2420888"/>
              <a:ext cx="720080" cy="288032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Geneva" pitchFamily="-112" charset="0"/>
                <a:cs typeface="Geneva" pitchFamily="-112" charset="0"/>
              </a:endParaRPr>
            </a:p>
          </p:txBody>
        </p:sp>
        <p:sp>
          <p:nvSpPr>
            <p:cNvPr id="15" name="Right Arrow 14"/>
            <p:cNvSpPr/>
            <p:nvPr/>
          </p:nvSpPr>
          <p:spPr bwMode="auto">
            <a:xfrm>
              <a:off x="1619672" y="3068960"/>
              <a:ext cx="720080" cy="288032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Geneva" pitchFamily="-112" charset="0"/>
                <a:cs typeface="Geneva" pitchFamily="-112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 bwMode="auto">
            <a:xfrm>
              <a:off x="1619672" y="3933056"/>
              <a:ext cx="720080" cy="0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accent1"/>
              </a:solidFill>
              <a:prstDash val="sysDash"/>
              <a:round/>
              <a:headEnd type="none" w="med" len="med"/>
              <a:tailEnd type="arrow"/>
            </a:ln>
            <a:effectLst/>
          </p:spPr>
        </p:cxnSp>
        <p:sp>
          <p:nvSpPr>
            <p:cNvPr id="20" name="Right Arrow 19"/>
            <p:cNvSpPr/>
            <p:nvPr/>
          </p:nvSpPr>
          <p:spPr bwMode="auto">
            <a:xfrm>
              <a:off x="4067944" y="3068960"/>
              <a:ext cx="936104" cy="432048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Geneva" pitchFamily="-112" charset="0"/>
                <a:cs typeface="Geneva" pitchFamily="-11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6543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2"/>
          <p:cNvSpPr txBox="1">
            <a:spLocks noChangeArrowheads="1"/>
          </p:cNvSpPr>
          <p:nvPr/>
        </p:nvSpPr>
        <p:spPr bwMode="auto">
          <a:xfrm>
            <a:off x="152400" y="6375400"/>
            <a:ext cx="3048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>
              <a:buClrTx/>
              <a:buFontTx/>
              <a:buNone/>
            </a:pPr>
            <a:fld id="{6413F191-AC46-3143-BDCD-6D3E7C935EBA}" type="slidenum">
              <a:rPr lang="de-DE" sz="900"/>
              <a:pPr>
                <a:buClrTx/>
                <a:buFontTx/>
                <a:buNone/>
              </a:pPr>
              <a:t>11</a:t>
            </a:fld>
            <a:endParaRPr lang="de-DE" sz="90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692696"/>
            <a:ext cx="7956550" cy="5472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GWAS 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98841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GWAS diagram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6414864" cy="4351338"/>
          </a:xfrm>
        </p:spPr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 smtClean="0"/>
              <a:t> of all SNP-trait associations with p-value &lt; 10</a:t>
            </a:r>
            <a:r>
              <a:rPr lang="en-US" baseline="30000" dirty="0" smtClean="0"/>
              <a:t>-8</a:t>
            </a:r>
          </a:p>
          <a:p>
            <a:r>
              <a:rPr lang="en-US" dirty="0" smtClean="0"/>
              <a:t>Generated quarterly by a graphic artist following extensive manual </a:t>
            </a:r>
            <a:r>
              <a:rPr lang="en-US" dirty="0" err="1" smtClean="0"/>
              <a:t>curation</a:t>
            </a:r>
            <a:r>
              <a:rPr lang="en-US" dirty="0" smtClean="0"/>
              <a:t> of       the data</a:t>
            </a:r>
          </a:p>
          <a:p>
            <a:r>
              <a:rPr lang="en-US" dirty="0" smtClean="0"/>
              <a:t>Static image in PDF or </a:t>
            </a:r>
            <a:r>
              <a:rPr lang="en-US" dirty="0" err="1" smtClean="0"/>
              <a:t>Powerpoint</a:t>
            </a:r>
            <a:r>
              <a:rPr lang="en-US" dirty="0"/>
              <a:t> </a:t>
            </a:r>
            <a:r>
              <a:rPr lang="en-US" dirty="0" smtClean="0"/>
              <a:t>format</a:t>
            </a:r>
          </a:p>
          <a:p>
            <a:r>
              <a:rPr lang="en-US" dirty="0" smtClean="0"/>
              <a:t>Too many traits and </a:t>
            </a:r>
            <a:r>
              <a:rPr lang="en-US" dirty="0" err="1" smtClean="0"/>
              <a:t>colours</a:t>
            </a:r>
            <a:r>
              <a:rPr lang="en-US" dirty="0" smtClean="0"/>
              <a:t> to reliably identify any individual feature</a:t>
            </a:r>
          </a:p>
          <a:p>
            <a:r>
              <a:rPr lang="en-US" dirty="0" smtClean="0"/>
              <a:t>Great way of </a:t>
            </a:r>
            <a:r>
              <a:rPr lang="en-US" dirty="0" err="1" smtClean="0"/>
              <a:t>visualising</a:t>
            </a:r>
            <a:r>
              <a:rPr lang="en-US" dirty="0" smtClean="0"/>
              <a:t> the evolution of the catalogue over time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12</a:t>
            </a:fld>
            <a:endParaRPr lang="de-DE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44208" y="0"/>
            <a:ext cx="2090072" cy="2757363"/>
          </a:xfrm>
          <a:prstGeom prst="rect">
            <a:avLst/>
          </a:prstGeom>
          <a:noFill/>
        </p:spPr>
      </p:pic>
      <p:pic>
        <p:nvPicPr>
          <p:cNvPr id="7" name="Picture 6" descr="lightbulb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367" y="2204864"/>
            <a:ext cx="1868684" cy="2456700"/>
          </a:xfrm>
          <a:prstGeom prst="rect">
            <a:avLst/>
          </a:prstGeom>
        </p:spPr>
      </p:pic>
      <p:pic>
        <p:nvPicPr>
          <p:cNvPr id="8" name="Picture 7" descr="14.6_naturecover150.t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6256" y="4077072"/>
            <a:ext cx="1615800" cy="213463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23528" y="6237312"/>
            <a:ext cx="705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u="sng" dirty="0">
                <a:solidFill>
                  <a:schemeClr val="accent3"/>
                </a:solidFill>
              </a:rPr>
              <a:t>http:/</a:t>
            </a:r>
            <a:r>
              <a:rPr lang="en-US" sz="1800" u="sng" dirty="0" smtClean="0">
                <a:solidFill>
                  <a:schemeClr val="accent3"/>
                </a:solidFill>
              </a:rPr>
              <a:t>/</a:t>
            </a:r>
            <a:r>
              <a:rPr lang="en-US" sz="1800" u="sng" dirty="0" err="1" smtClean="0">
                <a:solidFill>
                  <a:schemeClr val="accent3"/>
                </a:solidFill>
              </a:rPr>
              <a:t>www.genome.gov</a:t>
            </a:r>
            <a:r>
              <a:rPr lang="en-US" sz="1800" u="sng" dirty="0" smtClean="0">
                <a:solidFill>
                  <a:schemeClr val="accent3"/>
                </a:solidFill>
              </a:rPr>
              <a:t>/multimedia/illustrations/GWAS_2011_2.pdf</a:t>
            </a:r>
            <a:endParaRPr lang="en-US" sz="1800" u="sng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949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2"/>
          <p:cNvSpPr txBox="1">
            <a:spLocks noChangeArrowheads="1"/>
          </p:cNvSpPr>
          <p:nvPr/>
        </p:nvSpPr>
        <p:spPr bwMode="auto">
          <a:xfrm>
            <a:off x="152400" y="6375400"/>
            <a:ext cx="3048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>
              <a:buClrTx/>
              <a:buFontTx/>
              <a:buNone/>
            </a:pPr>
            <a:fld id="{7BA06F91-E594-3040-BB43-5CB4CF12A4D5}" type="slidenum">
              <a:rPr lang="de-DE" sz="900"/>
              <a:pPr>
                <a:buClrTx/>
                <a:buFontTx/>
                <a:buNone/>
              </a:pPr>
              <a:t>13</a:t>
            </a:fld>
            <a:endParaRPr lang="de-DE" sz="900"/>
          </a:p>
        </p:txBody>
      </p:sp>
      <p:grpSp>
        <p:nvGrpSpPr>
          <p:cNvPr id="8195" name="Group 3"/>
          <p:cNvGrpSpPr>
            <a:grpSpLocks/>
          </p:cNvGrpSpPr>
          <p:nvPr/>
        </p:nvGrpSpPr>
        <p:grpSpPr bwMode="auto">
          <a:xfrm>
            <a:off x="539750" y="115888"/>
            <a:ext cx="7947025" cy="5957887"/>
            <a:chOff x="340" y="73"/>
            <a:chExt cx="5006" cy="3753"/>
          </a:xfrm>
        </p:grpSpPr>
        <p:pic>
          <p:nvPicPr>
            <p:cNvPr id="8196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" y="73"/>
              <a:ext cx="5006" cy="37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8197" name="Text Box 5"/>
            <p:cNvSpPr txBox="1">
              <a:spLocks noChangeArrowheads="1"/>
            </p:cNvSpPr>
            <p:nvPr/>
          </p:nvSpPr>
          <p:spPr bwMode="auto">
            <a:xfrm>
              <a:off x="340" y="73"/>
              <a:ext cx="5006" cy="37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132526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2"/>
          <p:cNvSpPr txBox="1">
            <a:spLocks noChangeArrowheads="1"/>
          </p:cNvSpPr>
          <p:nvPr/>
        </p:nvSpPr>
        <p:spPr bwMode="auto">
          <a:xfrm>
            <a:off x="152400" y="6375400"/>
            <a:ext cx="3048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>
              <a:buClrTx/>
              <a:buFontTx/>
              <a:buNone/>
            </a:pPr>
            <a:fld id="{7D7640DA-11AB-CE48-9287-2F27EA72C535}" type="slidenum">
              <a:rPr lang="de-DE" sz="900"/>
              <a:pPr>
                <a:buClrTx/>
                <a:buFontTx/>
                <a:buNone/>
              </a:pPr>
              <a:t>14</a:t>
            </a:fld>
            <a:endParaRPr lang="de-DE" sz="900"/>
          </a:p>
        </p:txBody>
      </p:sp>
      <p:grpSp>
        <p:nvGrpSpPr>
          <p:cNvPr id="9219" name="Group 3"/>
          <p:cNvGrpSpPr>
            <a:grpSpLocks/>
          </p:cNvGrpSpPr>
          <p:nvPr/>
        </p:nvGrpSpPr>
        <p:grpSpPr bwMode="auto">
          <a:xfrm>
            <a:off x="576263" y="98425"/>
            <a:ext cx="7981950" cy="5984875"/>
            <a:chOff x="363" y="62"/>
            <a:chExt cx="5028" cy="3770"/>
          </a:xfrm>
        </p:grpSpPr>
        <p:pic>
          <p:nvPicPr>
            <p:cNvPr id="9220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" y="62"/>
              <a:ext cx="5028" cy="37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9221" name="Text Box 5"/>
            <p:cNvSpPr txBox="1">
              <a:spLocks noChangeArrowheads="1"/>
            </p:cNvSpPr>
            <p:nvPr/>
          </p:nvSpPr>
          <p:spPr bwMode="auto">
            <a:xfrm>
              <a:off x="363" y="62"/>
              <a:ext cx="5028" cy="37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7130937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2"/>
          <p:cNvSpPr txBox="1">
            <a:spLocks noChangeArrowheads="1"/>
          </p:cNvSpPr>
          <p:nvPr/>
        </p:nvSpPr>
        <p:spPr bwMode="auto">
          <a:xfrm>
            <a:off x="152400" y="6375400"/>
            <a:ext cx="3048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>
              <a:buClrTx/>
              <a:buFontTx/>
              <a:buNone/>
            </a:pPr>
            <a:fld id="{04F4FCBF-E7E9-2F48-8730-3CF81A4F5FE6}" type="slidenum">
              <a:rPr lang="de-DE" sz="900"/>
              <a:pPr>
                <a:buClrTx/>
                <a:buFontTx/>
                <a:buNone/>
              </a:pPr>
              <a:t>15</a:t>
            </a:fld>
            <a:endParaRPr lang="de-DE" sz="900"/>
          </a:p>
        </p:txBody>
      </p:sp>
      <p:grpSp>
        <p:nvGrpSpPr>
          <p:cNvPr id="10243" name="Group 3"/>
          <p:cNvGrpSpPr>
            <a:grpSpLocks/>
          </p:cNvGrpSpPr>
          <p:nvPr/>
        </p:nvGrpSpPr>
        <p:grpSpPr bwMode="auto">
          <a:xfrm>
            <a:off x="593725" y="125413"/>
            <a:ext cx="7947025" cy="5957887"/>
            <a:chOff x="374" y="79"/>
            <a:chExt cx="5006" cy="3753"/>
          </a:xfrm>
        </p:grpSpPr>
        <p:pic>
          <p:nvPicPr>
            <p:cNvPr id="10244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" y="79"/>
              <a:ext cx="5006" cy="37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10245" name="Text Box 5"/>
            <p:cNvSpPr txBox="1">
              <a:spLocks noChangeArrowheads="1"/>
            </p:cNvSpPr>
            <p:nvPr/>
          </p:nvSpPr>
          <p:spPr bwMode="auto">
            <a:xfrm>
              <a:off x="374" y="79"/>
              <a:ext cx="5006" cy="37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403169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2"/>
          <p:cNvSpPr txBox="1">
            <a:spLocks noChangeArrowheads="1"/>
          </p:cNvSpPr>
          <p:nvPr/>
        </p:nvSpPr>
        <p:spPr bwMode="auto">
          <a:xfrm>
            <a:off x="152400" y="6375400"/>
            <a:ext cx="3048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>
              <a:buClrTx/>
              <a:buFontTx/>
              <a:buNone/>
            </a:pPr>
            <a:fld id="{19A308F0-B5F3-1B40-A5CC-50774BD99DAA}" type="slidenum">
              <a:rPr lang="de-DE" sz="900"/>
              <a:pPr>
                <a:buClrTx/>
                <a:buFontTx/>
                <a:buNone/>
              </a:pPr>
              <a:t>16</a:t>
            </a:fld>
            <a:endParaRPr lang="de-DE" sz="900"/>
          </a:p>
        </p:txBody>
      </p:sp>
      <p:grpSp>
        <p:nvGrpSpPr>
          <p:cNvPr id="11267" name="Group 3"/>
          <p:cNvGrpSpPr>
            <a:grpSpLocks/>
          </p:cNvGrpSpPr>
          <p:nvPr/>
        </p:nvGrpSpPr>
        <p:grpSpPr bwMode="auto">
          <a:xfrm>
            <a:off x="593725" y="125413"/>
            <a:ext cx="7947025" cy="5957887"/>
            <a:chOff x="374" y="79"/>
            <a:chExt cx="5006" cy="3753"/>
          </a:xfrm>
        </p:grpSpPr>
        <p:pic>
          <p:nvPicPr>
            <p:cNvPr id="11268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" y="79"/>
              <a:ext cx="5006" cy="37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11269" name="Text Box 5"/>
            <p:cNvSpPr txBox="1">
              <a:spLocks noChangeArrowheads="1"/>
            </p:cNvSpPr>
            <p:nvPr/>
          </p:nvSpPr>
          <p:spPr bwMode="auto">
            <a:xfrm>
              <a:off x="374" y="79"/>
              <a:ext cx="5006" cy="37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504034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2"/>
          <p:cNvSpPr txBox="1">
            <a:spLocks noChangeArrowheads="1"/>
          </p:cNvSpPr>
          <p:nvPr/>
        </p:nvSpPr>
        <p:spPr bwMode="auto">
          <a:xfrm>
            <a:off x="152400" y="6375400"/>
            <a:ext cx="3048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>
              <a:buClrTx/>
              <a:buFontTx/>
              <a:buNone/>
            </a:pPr>
            <a:fld id="{23E97F00-5E4A-0C4D-9ACC-C64241E356B2}" type="slidenum">
              <a:rPr lang="de-DE" sz="900"/>
              <a:pPr>
                <a:buClrTx/>
                <a:buFontTx/>
                <a:buNone/>
              </a:pPr>
              <a:t>17</a:t>
            </a:fld>
            <a:endParaRPr lang="de-DE" sz="900"/>
          </a:p>
        </p:txBody>
      </p:sp>
      <p:grpSp>
        <p:nvGrpSpPr>
          <p:cNvPr id="12291" name="Group 3"/>
          <p:cNvGrpSpPr>
            <a:grpSpLocks/>
          </p:cNvGrpSpPr>
          <p:nvPr/>
        </p:nvGrpSpPr>
        <p:grpSpPr bwMode="auto">
          <a:xfrm>
            <a:off x="593725" y="125413"/>
            <a:ext cx="7947025" cy="5957887"/>
            <a:chOff x="374" y="79"/>
            <a:chExt cx="5006" cy="3753"/>
          </a:xfrm>
        </p:grpSpPr>
        <p:pic>
          <p:nvPicPr>
            <p:cNvPr id="12292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" y="79"/>
              <a:ext cx="5006" cy="37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12293" name="Text Box 5"/>
            <p:cNvSpPr txBox="1">
              <a:spLocks noChangeArrowheads="1"/>
            </p:cNvSpPr>
            <p:nvPr/>
          </p:nvSpPr>
          <p:spPr bwMode="auto">
            <a:xfrm>
              <a:off x="374" y="79"/>
              <a:ext cx="5006" cy="37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629679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2"/>
          <p:cNvSpPr txBox="1">
            <a:spLocks noChangeArrowheads="1"/>
          </p:cNvSpPr>
          <p:nvPr/>
        </p:nvSpPr>
        <p:spPr bwMode="auto">
          <a:xfrm>
            <a:off x="152400" y="6375400"/>
            <a:ext cx="3048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>
              <a:buClrTx/>
              <a:buFontTx/>
              <a:buNone/>
            </a:pPr>
            <a:fld id="{9E81C288-C6C1-6248-89B5-3A8D78D18A6F}" type="slidenum">
              <a:rPr lang="de-DE" sz="900"/>
              <a:pPr>
                <a:buClrTx/>
                <a:buFontTx/>
                <a:buNone/>
              </a:pPr>
              <a:t>18</a:t>
            </a:fld>
            <a:endParaRPr lang="de-DE" sz="900"/>
          </a:p>
        </p:txBody>
      </p:sp>
      <p:grpSp>
        <p:nvGrpSpPr>
          <p:cNvPr id="13315" name="Group 3"/>
          <p:cNvGrpSpPr>
            <a:grpSpLocks/>
          </p:cNvGrpSpPr>
          <p:nvPr/>
        </p:nvGrpSpPr>
        <p:grpSpPr bwMode="auto">
          <a:xfrm>
            <a:off x="593725" y="125413"/>
            <a:ext cx="7947025" cy="5957887"/>
            <a:chOff x="374" y="79"/>
            <a:chExt cx="5006" cy="3753"/>
          </a:xfrm>
        </p:grpSpPr>
        <p:pic>
          <p:nvPicPr>
            <p:cNvPr id="13316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" y="79"/>
              <a:ext cx="5006" cy="37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13317" name="Text Box 5"/>
            <p:cNvSpPr txBox="1">
              <a:spLocks noChangeArrowheads="1"/>
            </p:cNvSpPr>
            <p:nvPr/>
          </p:nvSpPr>
          <p:spPr bwMode="auto">
            <a:xfrm>
              <a:off x="374" y="79"/>
              <a:ext cx="5006" cy="37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383855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2"/>
          <p:cNvSpPr txBox="1">
            <a:spLocks noChangeArrowheads="1"/>
          </p:cNvSpPr>
          <p:nvPr/>
        </p:nvSpPr>
        <p:spPr bwMode="auto">
          <a:xfrm>
            <a:off x="152400" y="6375400"/>
            <a:ext cx="3048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>
              <a:buClrTx/>
              <a:buFontTx/>
              <a:buNone/>
            </a:pPr>
            <a:fld id="{6413F191-AC46-3143-BDCD-6D3E7C935EBA}" type="slidenum">
              <a:rPr lang="de-DE" sz="900"/>
              <a:pPr>
                <a:buClrTx/>
                <a:buFontTx/>
                <a:buNone/>
              </a:pPr>
              <a:t>19</a:t>
            </a:fld>
            <a:endParaRPr lang="de-DE" sz="90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25" y="125413"/>
            <a:ext cx="7956550" cy="5967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944917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Arial" charset="0"/>
                <a:cs typeface="Geneva" charset="0"/>
              </a:rPr>
              <a:t>Overview</a:t>
            </a:r>
            <a:endParaRPr lang="en-US" dirty="0">
              <a:latin typeface="Arial" charset="0"/>
              <a:cs typeface="Geneva" charset="0"/>
            </a:endParaRPr>
          </a:p>
        </p:txBody>
      </p:sp>
      <p:sp>
        <p:nvSpPr>
          <p:cNvPr id="410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Arial" charset="0"/>
                <a:cs typeface="Geneva" charset="0"/>
              </a:rPr>
              <a:t>Introduction to the GWAS catalogue</a:t>
            </a:r>
          </a:p>
          <a:p>
            <a:pPr eaLnBrk="1" hangingPunct="1"/>
            <a:r>
              <a:rPr lang="en-US" dirty="0" smtClean="0">
                <a:latin typeface="Arial" charset="0"/>
                <a:cs typeface="Geneva" charset="0"/>
              </a:rPr>
              <a:t>EBI/NHGRI project aims</a:t>
            </a:r>
          </a:p>
          <a:p>
            <a:pPr eaLnBrk="1" hangingPunct="1"/>
            <a:r>
              <a:rPr lang="en-US" dirty="0" err="1" smtClean="0">
                <a:latin typeface="Arial" charset="0"/>
                <a:cs typeface="Geneva" charset="0"/>
              </a:rPr>
              <a:t>Curation</a:t>
            </a:r>
            <a:r>
              <a:rPr lang="en-US" dirty="0" smtClean="0">
                <a:latin typeface="Arial" charset="0"/>
                <a:cs typeface="Geneva" charset="0"/>
              </a:rPr>
              <a:t> infrastructure</a:t>
            </a:r>
          </a:p>
          <a:p>
            <a:pPr eaLnBrk="1" hangingPunct="1"/>
            <a:r>
              <a:rPr lang="en-US" dirty="0" smtClean="0">
                <a:latin typeface="Arial" charset="0"/>
                <a:cs typeface="Geneva" charset="0"/>
              </a:rPr>
              <a:t>Ontology</a:t>
            </a:r>
          </a:p>
          <a:p>
            <a:pPr eaLnBrk="1" hangingPunct="1"/>
            <a:r>
              <a:rPr lang="en-US" dirty="0" smtClean="0">
                <a:latin typeface="Arial" charset="0"/>
                <a:cs typeface="Geneva" charset="0"/>
              </a:rPr>
              <a:t>GWAS diagram</a:t>
            </a:r>
          </a:p>
          <a:p>
            <a:pPr eaLnBrk="1" hangingPunct="1"/>
            <a:r>
              <a:rPr lang="en-US" dirty="0" smtClean="0">
                <a:latin typeface="Arial" charset="0"/>
                <a:cs typeface="Geneva" charset="0"/>
              </a:rPr>
              <a:t>Outlook</a:t>
            </a:r>
          </a:p>
          <a:p>
            <a:pPr eaLnBrk="1" hangingPunct="1"/>
            <a:endParaRPr lang="en-US" dirty="0">
              <a:latin typeface="Arial" charset="0"/>
              <a:cs typeface="Geneva" charset="0"/>
            </a:endParaRPr>
          </a:p>
        </p:txBody>
      </p:sp>
      <p:sp>
        <p:nvSpPr>
          <p:cNvPr id="4099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Geneva" charset="0"/>
              </a:defRPr>
            </a:lvl9pPr>
          </a:lstStyle>
          <a:p>
            <a:fld id="{A59338EF-B337-0E4E-AEC1-8201B09FFC1A}" type="slidenum">
              <a:rPr lang="de-DE" sz="900">
                <a:solidFill>
                  <a:srgbClr val="FFFFFF"/>
                </a:solidFill>
              </a:rPr>
              <a:pPr/>
              <a:t>2</a:t>
            </a:fld>
            <a:endParaRPr lang="de-DE" sz="9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152400" y="6375400"/>
            <a:ext cx="3048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>
              <a:buClrTx/>
              <a:buFontTx/>
              <a:buNone/>
            </a:pPr>
            <a:fld id="{84AFF63B-453B-D74D-A602-D91437561BB6}" type="slidenum">
              <a:rPr lang="de-DE" sz="900"/>
              <a:pPr>
                <a:buClrTx/>
                <a:buFontTx/>
                <a:buNone/>
              </a:pPr>
              <a:t>20</a:t>
            </a:fld>
            <a:endParaRPr lang="de-DE" sz="900"/>
          </a:p>
        </p:txBody>
      </p:sp>
      <p:grpSp>
        <p:nvGrpSpPr>
          <p:cNvPr id="15363" name="Group 3"/>
          <p:cNvGrpSpPr>
            <a:grpSpLocks/>
          </p:cNvGrpSpPr>
          <p:nvPr/>
        </p:nvGrpSpPr>
        <p:grpSpPr bwMode="auto">
          <a:xfrm>
            <a:off x="593725" y="127000"/>
            <a:ext cx="7947025" cy="5956300"/>
            <a:chOff x="374" y="80"/>
            <a:chExt cx="5006" cy="3752"/>
          </a:xfrm>
        </p:grpSpPr>
        <p:pic>
          <p:nvPicPr>
            <p:cNvPr id="15364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017" r="-3017"/>
            <a:stretch>
              <a:fillRect/>
            </a:stretch>
          </p:blipFill>
          <p:spPr bwMode="auto">
            <a:xfrm>
              <a:off x="374" y="80"/>
              <a:ext cx="5006" cy="37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 l="-3017" r="-3017"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15365" name="Text Box 5"/>
            <p:cNvSpPr txBox="1">
              <a:spLocks noChangeArrowheads="1"/>
            </p:cNvSpPr>
            <p:nvPr/>
          </p:nvSpPr>
          <p:spPr bwMode="auto">
            <a:xfrm>
              <a:off x="374" y="80"/>
              <a:ext cx="5006" cy="37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518164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GWAS diagram 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Programmatic generation of the GWAS diagram from the GWAS/EFO knowledgebase</a:t>
            </a:r>
          </a:p>
          <a:p>
            <a:r>
              <a:rPr lang="en-US" dirty="0" smtClean="0"/>
              <a:t>Interactive diagram that can filtered by a number of criteria, e.g. to show only traits associated with a given disease</a:t>
            </a:r>
          </a:p>
          <a:p>
            <a:r>
              <a:rPr lang="en-US" dirty="0" smtClean="0"/>
              <a:t>Interactive traits (“dots”) that link directly into the catalogue</a:t>
            </a:r>
          </a:p>
          <a:p>
            <a:r>
              <a:rPr lang="en-US" dirty="0" smtClean="0"/>
              <a:t>New </a:t>
            </a:r>
            <a:r>
              <a:rPr lang="en-US" dirty="0" err="1" smtClean="0"/>
              <a:t>colour</a:t>
            </a:r>
            <a:r>
              <a:rPr lang="en-US" dirty="0" smtClean="0"/>
              <a:t> scheme with fewer </a:t>
            </a:r>
            <a:r>
              <a:rPr lang="en-US" dirty="0" err="1" smtClean="0"/>
              <a:t>colours</a:t>
            </a:r>
            <a:r>
              <a:rPr lang="en-US" dirty="0" smtClean="0"/>
              <a:t> representing higher-level trait categories, e.g. mental health disorders, cancers, cardio-vascular diseases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801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live! Fully automated diagram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10" name="TextBox 9"/>
          <p:cNvSpPr txBox="1"/>
          <p:nvPr/>
        </p:nvSpPr>
        <p:spPr>
          <a:xfrm>
            <a:off x="1547664" y="6165304"/>
            <a:ext cx="568863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</a:rPr>
              <a:t>wwwdev.ebi.ac.uk</a:t>
            </a:r>
            <a:r>
              <a:rPr lang="en-US" sz="3200" dirty="0">
                <a:solidFill>
                  <a:schemeClr val="bg1"/>
                </a:solidFill>
              </a:rPr>
              <a:t>/</a:t>
            </a:r>
            <a:r>
              <a:rPr lang="en-US" sz="3200" dirty="0" err="1">
                <a:solidFill>
                  <a:schemeClr val="bg1"/>
                </a:solidFill>
              </a:rPr>
              <a:t>fgpt</a:t>
            </a:r>
            <a:r>
              <a:rPr lang="en-US" sz="3200" dirty="0">
                <a:solidFill>
                  <a:schemeClr val="bg1"/>
                </a:solidFill>
              </a:rPr>
              <a:t>/</a:t>
            </a:r>
            <a:r>
              <a:rPr lang="en-US" sz="3200" dirty="0" err="1">
                <a:solidFill>
                  <a:schemeClr val="bg1"/>
                </a:solidFill>
              </a:rPr>
              <a:t>gwas</a:t>
            </a:r>
            <a:r>
              <a:rPr lang="en-US" sz="3200" dirty="0">
                <a:solidFill>
                  <a:schemeClr val="bg1"/>
                </a:solidFill>
              </a:rPr>
              <a:t>/#</a:t>
            </a:r>
          </a:p>
        </p:txBody>
      </p:sp>
      <p:pic>
        <p:nvPicPr>
          <p:cNvPr id="4" name="Content Placeholder 3" descr="Screen Shot 2012-06-06 at 13.44.39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0" b="7660"/>
          <a:stretch>
            <a:fillRect/>
          </a:stretch>
        </p:blipFill>
        <p:spPr>
          <a:xfrm>
            <a:off x="315968" y="980728"/>
            <a:ext cx="8828032" cy="4711378"/>
          </a:xfrm>
        </p:spPr>
      </p:pic>
    </p:spTree>
    <p:extLst>
      <p:ext uri="{BB962C8B-B14F-4D97-AF65-F5344CB8AC3E}">
        <p14:creationId xmlns:p14="http://schemas.microsoft.com/office/powerpoint/2010/main" val="513870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status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23</a:t>
            </a:fld>
            <a:endParaRPr lang="de-DE"/>
          </a:p>
        </p:txBody>
      </p:sp>
      <p:grpSp>
        <p:nvGrpSpPr>
          <p:cNvPr id="6" name="Group 5"/>
          <p:cNvGrpSpPr/>
          <p:nvPr/>
        </p:nvGrpSpPr>
        <p:grpSpPr>
          <a:xfrm>
            <a:off x="539552" y="1844824"/>
            <a:ext cx="8208912" cy="2096931"/>
            <a:chOff x="323528" y="980728"/>
            <a:chExt cx="7920880" cy="1667520"/>
          </a:xfrm>
        </p:grpSpPr>
        <p:grpSp>
          <p:nvGrpSpPr>
            <p:cNvPr id="7" name="Group 6"/>
            <p:cNvGrpSpPr/>
            <p:nvPr/>
          </p:nvGrpSpPr>
          <p:grpSpPr>
            <a:xfrm>
              <a:off x="395536" y="980728"/>
              <a:ext cx="7848872" cy="523220"/>
              <a:chOff x="395536" y="980728"/>
              <a:chExt cx="7848872" cy="523220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395536" y="980728"/>
                <a:ext cx="12241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Manual </a:t>
                </a:r>
                <a:r>
                  <a:rPr lang="en-US" sz="1400" dirty="0" err="1" smtClean="0"/>
                  <a:t>visualisation</a:t>
                </a:r>
                <a:endParaRPr lang="en-US" sz="1400" dirty="0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7020272" y="980728"/>
                <a:ext cx="12241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Automated </a:t>
                </a:r>
                <a:r>
                  <a:rPr lang="en-US" sz="1400" dirty="0" err="1" smtClean="0"/>
                  <a:t>visualisation</a:t>
                </a:r>
                <a:endParaRPr lang="en-US" sz="1400" dirty="0"/>
              </a:p>
            </p:txBody>
          </p:sp>
          <p:cxnSp>
            <p:nvCxnSpPr>
              <p:cNvPr id="20" name="Straight Arrow Connector 19"/>
              <p:cNvCxnSpPr/>
              <p:nvPr/>
            </p:nvCxnSpPr>
            <p:spPr bwMode="auto">
              <a:xfrm>
                <a:off x="1547664" y="1268760"/>
                <a:ext cx="5472608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2">
                    <a:lumMod val="75000"/>
                  </a:schemeClr>
                </a:solidFill>
                <a:prstDash val="solid"/>
                <a:round/>
                <a:headEnd type="arrow"/>
                <a:tailEnd type="arrow"/>
              </a:ln>
              <a:effectLst/>
            </p:spPr>
          </p:cxnSp>
          <p:sp>
            <p:nvSpPr>
              <p:cNvPr id="21" name="Multiply 20"/>
              <p:cNvSpPr/>
              <p:nvPr/>
            </p:nvSpPr>
            <p:spPr bwMode="auto">
              <a:xfrm>
                <a:off x="5652120" y="1124744"/>
                <a:ext cx="360040" cy="360040"/>
              </a:xfrm>
              <a:prstGeom prst="mathMultiply">
                <a:avLst/>
              </a:prstGeom>
              <a:solidFill>
                <a:schemeClr val="accent2"/>
              </a:solidFill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12" charset="0"/>
                  <a:ea typeface="Geneva" pitchFamily="-112" charset="0"/>
                  <a:cs typeface="Geneva" pitchFamily="-112" charset="0"/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323528" y="1556792"/>
              <a:ext cx="7760495" cy="523220"/>
              <a:chOff x="323528" y="1052736"/>
              <a:chExt cx="7760495" cy="523220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323528" y="1052736"/>
                <a:ext cx="129614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Unstructured data</a:t>
                </a:r>
                <a:endParaRPr lang="en-US" sz="1400" dirty="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6948264" y="1052736"/>
                <a:ext cx="113575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Structured data</a:t>
                </a:r>
                <a:endParaRPr lang="en-US" sz="1400" dirty="0"/>
              </a:p>
            </p:txBody>
          </p:sp>
          <p:cxnSp>
            <p:nvCxnSpPr>
              <p:cNvPr id="16" name="Straight Arrow Connector 15"/>
              <p:cNvCxnSpPr/>
              <p:nvPr/>
            </p:nvCxnSpPr>
            <p:spPr bwMode="auto">
              <a:xfrm>
                <a:off x="1547664" y="1268760"/>
                <a:ext cx="5472608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2">
                    <a:lumMod val="75000"/>
                  </a:schemeClr>
                </a:solidFill>
                <a:prstDash val="solid"/>
                <a:round/>
                <a:headEnd type="arrow"/>
                <a:tailEnd type="arrow"/>
              </a:ln>
              <a:effectLst/>
            </p:spPr>
          </p:cxnSp>
          <p:sp>
            <p:nvSpPr>
              <p:cNvPr id="17" name="Multiply 16"/>
              <p:cNvSpPr/>
              <p:nvPr/>
            </p:nvSpPr>
            <p:spPr bwMode="auto">
              <a:xfrm>
                <a:off x="6156176" y="1124744"/>
                <a:ext cx="360040" cy="360040"/>
              </a:xfrm>
              <a:prstGeom prst="mathMultiply">
                <a:avLst/>
              </a:prstGeom>
              <a:solidFill>
                <a:schemeClr val="accent2"/>
              </a:solidFill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12" charset="0"/>
                  <a:ea typeface="Geneva" pitchFamily="-112" charset="0"/>
                  <a:cs typeface="Geneva" pitchFamily="-112" charset="0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611560" y="2060848"/>
              <a:ext cx="7416824" cy="587400"/>
              <a:chOff x="611560" y="1052736"/>
              <a:chExt cx="7416824" cy="587400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611560" y="1052736"/>
                <a:ext cx="864096" cy="5874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Static </a:t>
                </a:r>
                <a:r>
                  <a:rPr lang="en-US" sz="1400" dirty="0" smtClean="0"/>
                  <a:t>visual interface</a:t>
                </a:r>
                <a:endParaRPr lang="en-US" sz="1400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7020272" y="1052736"/>
                <a:ext cx="1008112" cy="5874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Dynamic visual </a:t>
                </a:r>
                <a:r>
                  <a:rPr lang="en-US" sz="1400" dirty="0" smtClean="0"/>
                  <a:t>querying</a:t>
                </a:r>
                <a:endParaRPr lang="en-US" sz="1400" dirty="0"/>
              </a:p>
            </p:txBody>
          </p:sp>
          <p:cxnSp>
            <p:nvCxnSpPr>
              <p:cNvPr id="12" name="Straight Arrow Connector 11"/>
              <p:cNvCxnSpPr/>
              <p:nvPr/>
            </p:nvCxnSpPr>
            <p:spPr bwMode="auto">
              <a:xfrm>
                <a:off x="1547664" y="1268760"/>
                <a:ext cx="5472608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2">
                    <a:lumMod val="75000"/>
                  </a:schemeClr>
                </a:solidFill>
                <a:prstDash val="solid"/>
                <a:round/>
                <a:headEnd type="arrow"/>
                <a:tailEnd type="arrow"/>
              </a:ln>
              <a:effectLst/>
            </p:spPr>
          </p:cxnSp>
          <p:sp>
            <p:nvSpPr>
              <p:cNvPr id="13" name="Multiply 12"/>
              <p:cNvSpPr/>
              <p:nvPr/>
            </p:nvSpPr>
            <p:spPr bwMode="auto">
              <a:xfrm>
                <a:off x="2483768" y="1124744"/>
                <a:ext cx="360040" cy="360040"/>
              </a:xfrm>
              <a:prstGeom prst="mathMultiply">
                <a:avLst/>
              </a:prstGeom>
              <a:solidFill>
                <a:schemeClr val="accent2"/>
              </a:solidFill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12" charset="0"/>
                  <a:ea typeface="Geneva" pitchFamily="-112" charset="0"/>
                  <a:cs typeface="Geneva" pitchFamily="-11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908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196752"/>
            <a:ext cx="8153400" cy="4495354"/>
          </a:xfrm>
        </p:spPr>
        <p:txBody>
          <a:bodyPr/>
          <a:lstStyle/>
          <a:p>
            <a:r>
              <a:rPr lang="en-US" dirty="0" smtClean="0"/>
              <a:t>Short-term goals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Finish integration of GWAS traits into EFO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Full </a:t>
            </a:r>
            <a:r>
              <a:rPr lang="en-US" dirty="0" smtClean="0"/>
              <a:t>first release, incl. basic filtering (trait &amp; p-value), by September </a:t>
            </a:r>
            <a:r>
              <a:rPr lang="en-US" dirty="0" smtClean="0"/>
              <a:t>2012</a:t>
            </a:r>
          </a:p>
          <a:p>
            <a:pPr lvl="1">
              <a:buFont typeface="Wingdings" charset="2"/>
              <a:buChar char="Ø"/>
            </a:pPr>
            <a:endParaRPr lang="en-US" dirty="0" smtClean="0"/>
          </a:p>
          <a:p>
            <a:r>
              <a:rPr lang="en-US" dirty="0" smtClean="0"/>
              <a:t>Long-term goals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Extensive querying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Explore different resolution strategies for high-density regions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Make GWAS diagram an entry point to the GWAS catalogue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Capture and model ethnicity information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Using mappings and ontology inside </a:t>
            </a:r>
            <a:r>
              <a:rPr lang="en-US" dirty="0" err="1" smtClean="0"/>
              <a:t>Ensembl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2010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55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Restructured GWAS catalogue data to allow querying beyond direct string matching</a:t>
            </a:r>
          </a:p>
          <a:p>
            <a:pPr>
              <a:spcBef>
                <a:spcPts val="55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Remapped catalogue data for easier integration with other data sources</a:t>
            </a:r>
          </a:p>
          <a:p>
            <a:pPr>
              <a:spcBef>
                <a:spcPts val="55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Removed manual processing from catalogue </a:t>
            </a:r>
            <a:r>
              <a:rPr lang="en-US" dirty="0" err="1" smtClean="0">
                <a:solidFill>
                  <a:srgbClr val="000000"/>
                </a:solidFill>
              </a:rPr>
              <a:t>visualisation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</a:p>
          <a:p>
            <a:pPr>
              <a:spcBef>
                <a:spcPts val="55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Used semantic web technologies for querying and </a:t>
            </a:r>
            <a:r>
              <a:rPr lang="en-US" dirty="0" err="1" smtClean="0">
                <a:solidFill>
                  <a:srgbClr val="000000"/>
                </a:solidFill>
              </a:rPr>
              <a:t>visualisation</a:t>
            </a:r>
            <a:r>
              <a:rPr lang="en-US" dirty="0" smtClean="0">
                <a:solidFill>
                  <a:srgbClr val="000000"/>
                </a:solidFill>
              </a:rPr>
              <a:t> of catalogue data, with excellent results!</a:t>
            </a:r>
            <a:endParaRPr lang="en-US" dirty="0">
              <a:solidFill>
                <a:srgbClr val="000000"/>
              </a:solidFill>
            </a:endParaRPr>
          </a:p>
          <a:p>
            <a:pPr>
              <a:spcBef>
                <a:spcPts val="550"/>
              </a:spcBef>
              <a:buClr>
                <a:srgbClr val="72AD46"/>
              </a:buClr>
              <a:buNone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048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CmeetingMay201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2708920"/>
            <a:ext cx="4632515" cy="34743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07504" y="1196752"/>
            <a:ext cx="2880320" cy="3240360"/>
          </a:xfrm>
        </p:spPr>
        <p:txBody>
          <a:bodyPr/>
          <a:lstStyle/>
          <a:p>
            <a:r>
              <a:rPr lang="en-US" sz="2000" dirty="0" smtClean="0"/>
              <a:t>NHGRI</a:t>
            </a:r>
          </a:p>
          <a:p>
            <a:pPr lvl="1"/>
            <a:r>
              <a:rPr lang="en-US" sz="2000" dirty="0"/>
              <a:t>Peggy Hall</a:t>
            </a:r>
          </a:p>
          <a:p>
            <a:pPr lvl="1"/>
            <a:r>
              <a:rPr lang="en-US" sz="2000" dirty="0" smtClean="0"/>
              <a:t>Lucia </a:t>
            </a:r>
            <a:r>
              <a:rPr lang="en-US" sz="2000" dirty="0" err="1" smtClean="0"/>
              <a:t>Hindorff</a:t>
            </a:r>
            <a:endParaRPr lang="en-US" sz="2000" dirty="0" smtClean="0"/>
          </a:p>
          <a:p>
            <a:pPr lvl="1"/>
            <a:r>
              <a:rPr lang="en-US" sz="2000" dirty="0" smtClean="0"/>
              <a:t>Heather </a:t>
            </a:r>
            <a:r>
              <a:rPr lang="en-US" sz="2000" dirty="0" err="1" smtClean="0"/>
              <a:t>Junkins</a:t>
            </a:r>
            <a:endParaRPr lang="en-US" sz="2000" dirty="0" smtClean="0"/>
          </a:p>
          <a:p>
            <a:pPr lvl="1"/>
            <a:r>
              <a:rPr lang="en-US" sz="2000" dirty="0" smtClean="0"/>
              <a:t>Kent </a:t>
            </a:r>
            <a:r>
              <a:rPr lang="en-US" sz="2000" dirty="0" err="1" smtClean="0"/>
              <a:t>Klemm</a:t>
            </a:r>
            <a:endParaRPr lang="en-US" sz="2000" dirty="0" smtClean="0"/>
          </a:p>
          <a:p>
            <a:pPr lvl="1"/>
            <a:r>
              <a:rPr lang="en-US" sz="2000" dirty="0" smtClean="0"/>
              <a:t>Darryl </a:t>
            </a:r>
            <a:r>
              <a:rPr lang="en-US" sz="2000" dirty="0" err="1" smtClean="0"/>
              <a:t>Leja</a:t>
            </a:r>
            <a:endParaRPr lang="en-US" sz="2000" dirty="0" smtClean="0"/>
          </a:p>
          <a:p>
            <a:pPr lvl="1"/>
            <a:r>
              <a:rPr lang="en-US" sz="2000" dirty="0" smtClean="0"/>
              <a:t>Teri </a:t>
            </a:r>
            <a:r>
              <a:rPr lang="en-US" sz="2000" dirty="0" err="1" smtClean="0"/>
              <a:t>Manolio</a:t>
            </a:r>
            <a:endParaRPr lang="en-US" sz="2000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228184" y="1124744"/>
            <a:ext cx="3024336" cy="4351338"/>
          </a:xfrm>
        </p:spPr>
        <p:txBody>
          <a:bodyPr/>
          <a:lstStyle/>
          <a:p>
            <a:r>
              <a:rPr lang="en-US" sz="2000" dirty="0" smtClean="0"/>
              <a:t>EBI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Tony Burdett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Jon </a:t>
            </a:r>
            <a:r>
              <a:rPr lang="en-US" sz="2000" dirty="0" err="1" smtClean="0">
                <a:solidFill>
                  <a:srgbClr val="000000"/>
                </a:solidFill>
              </a:rPr>
              <a:t>Ison</a:t>
            </a:r>
            <a:endParaRPr lang="en-US" sz="2000" dirty="0" smtClean="0">
              <a:solidFill>
                <a:srgbClr val="000000"/>
              </a:solidFill>
            </a:endParaRP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Simon </a:t>
            </a:r>
            <a:r>
              <a:rPr lang="en-US" sz="2000" dirty="0" err="1" smtClean="0">
                <a:solidFill>
                  <a:srgbClr val="000000"/>
                </a:solidFill>
              </a:rPr>
              <a:t>Jupp</a:t>
            </a:r>
            <a:endParaRPr lang="en-US" sz="2000" dirty="0" smtClean="0">
              <a:solidFill>
                <a:srgbClr val="000000"/>
              </a:solidFill>
            </a:endParaRP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James Malone</a:t>
            </a:r>
          </a:p>
          <a:p>
            <a:pPr lvl="1"/>
            <a:r>
              <a:rPr lang="en-US" sz="2000" b="1" dirty="0">
                <a:solidFill>
                  <a:srgbClr val="000000"/>
                </a:solidFill>
              </a:rPr>
              <a:t>Jackie MacArthur</a:t>
            </a:r>
          </a:p>
          <a:p>
            <a:pPr lvl="1"/>
            <a:r>
              <a:rPr lang="en-US" sz="2000" b="1" dirty="0" smtClean="0">
                <a:solidFill>
                  <a:srgbClr val="000000"/>
                </a:solidFill>
              </a:rPr>
              <a:t>Dani Welter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Fiona Cunningham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Paul </a:t>
            </a:r>
            <a:r>
              <a:rPr lang="en-US" sz="2000" dirty="0" err="1" smtClean="0">
                <a:solidFill>
                  <a:srgbClr val="000000"/>
                </a:solidFill>
              </a:rPr>
              <a:t>Flicek</a:t>
            </a:r>
            <a:endParaRPr lang="en-US" sz="2000" dirty="0" smtClean="0">
              <a:solidFill>
                <a:srgbClr val="000000"/>
              </a:solidFill>
            </a:endParaRP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Helen </a:t>
            </a:r>
            <a:r>
              <a:rPr lang="en-US" sz="2000" dirty="0">
                <a:solidFill>
                  <a:srgbClr val="000000"/>
                </a:solidFill>
              </a:rPr>
              <a:t>Parkinson</a:t>
            </a:r>
          </a:p>
          <a:p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26</a:t>
            </a:fld>
            <a:endParaRPr lang="de-DE"/>
          </a:p>
        </p:txBody>
      </p:sp>
      <p:sp>
        <p:nvSpPr>
          <p:cNvPr id="8" name="TextBox 7"/>
          <p:cNvSpPr txBox="1"/>
          <p:nvPr/>
        </p:nvSpPr>
        <p:spPr>
          <a:xfrm>
            <a:off x="6804248" y="5013176"/>
            <a:ext cx="23333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Funding: </a:t>
            </a:r>
          </a:p>
          <a:p>
            <a:r>
              <a:rPr lang="en-US" sz="1800" b="1" dirty="0" smtClean="0"/>
              <a:t>NHGRI grant 3U41-HG006104-01S1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643746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Genome-Wide Association Studies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9512" y="1219200"/>
            <a:ext cx="4354388" cy="4351338"/>
          </a:xfrm>
        </p:spPr>
        <p:txBody>
          <a:bodyPr/>
          <a:lstStyle/>
          <a:p>
            <a:pPr>
              <a:spcBef>
                <a:spcPts val="60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GB" sz="2400" dirty="0">
                <a:solidFill>
                  <a:srgbClr val="000000"/>
                </a:solidFill>
              </a:rPr>
              <a:t>Hundreds of thousands of SNPs tested for association with a trait or disease in large population samples </a:t>
            </a:r>
            <a:endParaRPr lang="en-GB" sz="2400" dirty="0" smtClean="0">
              <a:solidFill>
                <a:srgbClr val="000000"/>
              </a:solidFill>
            </a:endParaRPr>
          </a:p>
          <a:p>
            <a:pPr>
              <a:spcBef>
                <a:spcPts val="60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GB" sz="2400" dirty="0" smtClean="0">
                <a:solidFill>
                  <a:srgbClr val="000000"/>
                </a:solidFill>
              </a:rPr>
              <a:t>Insights </a:t>
            </a:r>
            <a:r>
              <a:rPr lang="en-GB" sz="2400" dirty="0">
                <a:solidFill>
                  <a:srgbClr val="000000"/>
                </a:solidFill>
              </a:rPr>
              <a:t>include</a:t>
            </a:r>
          </a:p>
          <a:p>
            <a:pPr lvl="1">
              <a:spcBef>
                <a:spcPts val="600"/>
              </a:spcBef>
              <a:buClr>
                <a:srgbClr val="94BD5E"/>
              </a:buClr>
              <a:buFont typeface="Times New Roman" charset="0"/>
              <a:buChar char="•"/>
            </a:pPr>
            <a:r>
              <a:rPr lang="en-GB" sz="1600" dirty="0">
                <a:solidFill>
                  <a:srgbClr val="000000"/>
                </a:solidFill>
              </a:rPr>
              <a:t>New potential risk loci in or near genes not previously associated with a disease</a:t>
            </a:r>
          </a:p>
          <a:p>
            <a:pPr lvl="1">
              <a:spcBef>
                <a:spcPts val="600"/>
              </a:spcBef>
              <a:buClr>
                <a:srgbClr val="94BD5E"/>
              </a:buClr>
              <a:buFont typeface="Times New Roman" charset="0"/>
              <a:buChar char="•"/>
            </a:pPr>
            <a:r>
              <a:rPr lang="en-GB" sz="1600" dirty="0">
                <a:solidFill>
                  <a:srgbClr val="000000"/>
                </a:solidFill>
              </a:rPr>
              <a:t>New associations between traits or diseases not previously thought to have any common causes or share pathways</a:t>
            </a:r>
          </a:p>
          <a:p>
            <a:pPr lvl="1">
              <a:spcBef>
                <a:spcPts val="600"/>
              </a:spcBef>
              <a:buClr>
                <a:srgbClr val="94BD5E"/>
              </a:buClr>
              <a:buFont typeface="Times New Roman" charset="0"/>
              <a:buChar char="•"/>
            </a:pPr>
            <a:r>
              <a:rPr lang="en-GB" sz="1600" dirty="0">
                <a:solidFill>
                  <a:srgbClr val="000000"/>
                </a:solidFill>
              </a:rPr>
              <a:t>Additional information on chromosomal regions annotated as gene poor</a:t>
            </a:r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3</a:t>
            </a:fld>
            <a:endParaRPr lang="de-DE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980728"/>
            <a:ext cx="4291847" cy="468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583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NHGR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536" y="24077"/>
            <a:ext cx="4176464" cy="5975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NHGRI GWAS catalog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2736"/>
            <a:ext cx="8153400" cy="3221658"/>
          </a:xfrm>
        </p:spPr>
        <p:txBody>
          <a:bodyPr/>
          <a:lstStyle/>
          <a:p>
            <a:pPr>
              <a:spcBef>
                <a:spcPts val="60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Manual </a:t>
            </a:r>
            <a:r>
              <a:rPr lang="en-US" dirty="0" err="1">
                <a:solidFill>
                  <a:srgbClr val="000000"/>
                </a:solidFill>
              </a:rPr>
              <a:t>curation</a:t>
            </a:r>
            <a:r>
              <a:rPr lang="en-US" dirty="0">
                <a:solidFill>
                  <a:srgbClr val="000000"/>
                </a:solidFill>
              </a:rPr>
              <a:t> of published GWAS studies</a:t>
            </a:r>
          </a:p>
          <a:p>
            <a:pPr lvl="2">
              <a:spcBef>
                <a:spcPts val="500"/>
              </a:spcBef>
              <a:buClr>
                <a:srgbClr val="72AD46"/>
              </a:buClr>
              <a:buFont typeface="Times New Roman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Weekly literature search to identify new studies</a:t>
            </a:r>
          </a:p>
          <a:p>
            <a:pPr lvl="2">
              <a:spcBef>
                <a:spcPts val="500"/>
              </a:spcBef>
              <a:buClr>
                <a:srgbClr val="72AD46"/>
              </a:buClr>
              <a:buFont typeface="Times New Roman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Manual data extraction into web interface</a:t>
            </a:r>
          </a:p>
          <a:p>
            <a:pPr lvl="2">
              <a:spcBef>
                <a:spcPts val="500"/>
              </a:spcBef>
              <a:buClr>
                <a:srgbClr val="72AD46"/>
              </a:buClr>
              <a:buFont typeface="Times New Roman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Data entry double-checked by 2</a:t>
            </a:r>
            <a:r>
              <a:rPr lang="en-US" baseline="30000" dirty="0">
                <a:solidFill>
                  <a:srgbClr val="000000"/>
                </a:solidFill>
              </a:rPr>
              <a:t>nd</a:t>
            </a:r>
            <a:r>
              <a:rPr lang="en-US" dirty="0">
                <a:solidFill>
                  <a:srgbClr val="000000"/>
                </a:solidFill>
              </a:rPr>
              <a:t>-level curator</a:t>
            </a:r>
          </a:p>
          <a:p>
            <a:pPr>
              <a:spcBef>
                <a:spcPts val="60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Quarterly GWAS diagrams</a:t>
            </a:r>
          </a:p>
          <a:p>
            <a:pPr>
              <a:spcBef>
                <a:spcPts val="60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As of </a:t>
            </a:r>
            <a:r>
              <a:rPr lang="en-US" dirty="0" smtClean="0">
                <a:solidFill>
                  <a:srgbClr val="000000"/>
                </a:solidFill>
              </a:rPr>
              <a:t>25/05/</a:t>
            </a:r>
            <a:r>
              <a:rPr lang="en-US" dirty="0">
                <a:solidFill>
                  <a:srgbClr val="000000"/>
                </a:solidFill>
              </a:rPr>
              <a:t>12, the catalog includes </a:t>
            </a:r>
            <a:r>
              <a:rPr lang="en-US" dirty="0" smtClean="0">
                <a:solidFill>
                  <a:srgbClr val="000000"/>
                </a:solidFill>
              </a:rPr>
              <a:t>1269 </a:t>
            </a:r>
            <a:r>
              <a:rPr lang="en-US" dirty="0">
                <a:solidFill>
                  <a:srgbClr val="000000"/>
                </a:solidFill>
              </a:rPr>
              <a:t>publications and </a:t>
            </a:r>
            <a:r>
              <a:rPr lang="en-US" dirty="0" smtClean="0">
                <a:solidFill>
                  <a:srgbClr val="000000"/>
                </a:solidFill>
              </a:rPr>
              <a:t>6439 </a:t>
            </a:r>
            <a:r>
              <a:rPr lang="en-US" dirty="0" smtClean="0">
                <a:solidFill>
                  <a:srgbClr val="000000"/>
                </a:solidFill>
              </a:rPr>
              <a:t>SNPs, with 655 distinct traits and nearly 8000 SNP-trait associations</a:t>
            </a: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6" name="TextBox 5"/>
          <p:cNvSpPr txBox="1"/>
          <p:nvPr/>
        </p:nvSpPr>
        <p:spPr>
          <a:xfrm>
            <a:off x="1619672" y="6237312"/>
            <a:ext cx="5657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3"/>
                </a:solidFill>
              </a:rPr>
              <a:t>http://www.genome.gov/gwastudies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8"/>
          <a:stretch>
            <a:fillRect/>
          </a:stretch>
        </p:blipFill>
        <p:spPr bwMode="auto">
          <a:xfrm>
            <a:off x="1683843" y="4149080"/>
            <a:ext cx="7483970" cy="20747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1158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0735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EBI/NHGRI collaboration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8153400" cy="2641848"/>
          </a:xfrm>
        </p:spPr>
        <p:txBody>
          <a:bodyPr/>
          <a:lstStyle/>
          <a:p>
            <a:pPr>
              <a:spcBef>
                <a:spcPts val="60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GB" dirty="0">
                <a:solidFill>
                  <a:srgbClr val="000000"/>
                </a:solidFill>
              </a:rPr>
              <a:t>2-year collaboration between the GWAS </a:t>
            </a:r>
            <a:r>
              <a:rPr lang="en-GB" dirty="0" err="1">
                <a:solidFill>
                  <a:srgbClr val="000000"/>
                </a:solidFill>
              </a:rPr>
              <a:t>catalog</a:t>
            </a:r>
            <a:r>
              <a:rPr lang="en-GB" dirty="0">
                <a:solidFill>
                  <a:srgbClr val="000000"/>
                </a:solidFill>
              </a:rPr>
              <a:t> team at the NHGRI and the Functional Genomics Productions (development) and Vertebrate Genomics (</a:t>
            </a:r>
            <a:r>
              <a:rPr lang="en-GB" dirty="0" err="1" smtClean="0">
                <a:solidFill>
                  <a:srgbClr val="000000"/>
                </a:solidFill>
              </a:rPr>
              <a:t>curation</a:t>
            </a:r>
            <a:r>
              <a:rPr lang="en-GB" dirty="0" smtClean="0">
                <a:solidFill>
                  <a:srgbClr val="000000"/>
                </a:solidFill>
              </a:rPr>
              <a:t> &amp; display through </a:t>
            </a:r>
            <a:r>
              <a:rPr lang="en-GB" dirty="0" err="1" smtClean="0">
                <a:solidFill>
                  <a:srgbClr val="000000"/>
                </a:solidFill>
              </a:rPr>
              <a:t>Ensembl</a:t>
            </a:r>
            <a:r>
              <a:rPr lang="en-GB" dirty="0" smtClean="0">
                <a:solidFill>
                  <a:srgbClr val="000000"/>
                </a:solidFill>
              </a:rPr>
              <a:t> variation) </a:t>
            </a:r>
            <a:r>
              <a:rPr lang="en-GB" dirty="0">
                <a:solidFill>
                  <a:srgbClr val="000000"/>
                </a:solidFill>
              </a:rPr>
              <a:t>teams at EBI</a:t>
            </a:r>
          </a:p>
          <a:p>
            <a:pPr lvl="1">
              <a:spcBef>
                <a:spcPts val="60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GB" dirty="0" smtClean="0">
                <a:solidFill>
                  <a:srgbClr val="000000"/>
                </a:solidFill>
              </a:rPr>
              <a:t>Arose from an </a:t>
            </a:r>
            <a:r>
              <a:rPr lang="en-GB" dirty="0">
                <a:solidFill>
                  <a:srgbClr val="000000"/>
                </a:solidFill>
              </a:rPr>
              <a:t>MSc project by Paulo Silva (FGPT</a:t>
            </a:r>
            <a:r>
              <a:rPr lang="en-GB" dirty="0" smtClean="0">
                <a:solidFill>
                  <a:srgbClr val="000000"/>
                </a:solidFill>
              </a:rPr>
              <a:t>)</a:t>
            </a:r>
          </a:p>
          <a:p>
            <a:pPr>
              <a:spcBef>
                <a:spcPts val="60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GB" dirty="0" smtClean="0">
                <a:solidFill>
                  <a:srgbClr val="000000"/>
                </a:solidFill>
              </a:rPr>
              <a:t>Aims</a:t>
            </a:r>
            <a:endParaRPr lang="en-GB" dirty="0" smtClean="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5</a:t>
            </a:fld>
            <a:endParaRPr lang="de-DE"/>
          </a:p>
        </p:txBody>
      </p:sp>
      <p:grpSp>
        <p:nvGrpSpPr>
          <p:cNvPr id="22" name="Group 21"/>
          <p:cNvGrpSpPr/>
          <p:nvPr/>
        </p:nvGrpSpPr>
        <p:grpSpPr>
          <a:xfrm>
            <a:off x="539552" y="3789040"/>
            <a:ext cx="8208912" cy="2096931"/>
            <a:chOff x="323528" y="980728"/>
            <a:chExt cx="7920880" cy="1667520"/>
          </a:xfrm>
        </p:grpSpPr>
        <p:grpSp>
          <p:nvGrpSpPr>
            <p:cNvPr id="23" name="Group 22"/>
            <p:cNvGrpSpPr/>
            <p:nvPr/>
          </p:nvGrpSpPr>
          <p:grpSpPr>
            <a:xfrm>
              <a:off x="395536" y="980728"/>
              <a:ext cx="7848872" cy="523220"/>
              <a:chOff x="395536" y="980728"/>
              <a:chExt cx="7848872" cy="523220"/>
            </a:xfrm>
          </p:grpSpPr>
          <p:sp>
            <p:nvSpPr>
              <p:cNvPr id="34" name="TextBox 33"/>
              <p:cNvSpPr txBox="1"/>
              <p:nvPr/>
            </p:nvSpPr>
            <p:spPr>
              <a:xfrm>
                <a:off x="395536" y="980728"/>
                <a:ext cx="12241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Manual </a:t>
                </a:r>
                <a:r>
                  <a:rPr lang="en-US" sz="1400" dirty="0" err="1" smtClean="0"/>
                  <a:t>visualisation</a:t>
                </a:r>
                <a:endParaRPr lang="en-US" sz="1400" dirty="0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7020272" y="980728"/>
                <a:ext cx="12241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Automated </a:t>
                </a:r>
                <a:r>
                  <a:rPr lang="en-US" sz="1400" dirty="0" err="1" smtClean="0"/>
                  <a:t>visualisation</a:t>
                </a:r>
                <a:endParaRPr lang="en-US" sz="1400" dirty="0"/>
              </a:p>
            </p:txBody>
          </p:sp>
          <p:cxnSp>
            <p:nvCxnSpPr>
              <p:cNvPr id="36" name="Straight Arrow Connector 35"/>
              <p:cNvCxnSpPr/>
              <p:nvPr/>
            </p:nvCxnSpPr>
            <p:spPr bwMode="auto">
              <a:xfrm>
                <a:off x="1547664" y="1268760"/>
                <a:ext cx="5472608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2">
                    <a:lumMod val="75000"/>
                  </a:schemeClr>
                </a:solidFill>
                <a:prstDash val="solid"/>
                <a:round/>
                <a:headEnd type="arrow"/>
                <a:tailEnd type="arrow"/>
              </a:ln>
              <a:effectLst/>
            </p:spPr>
          </p:cxnSp>
        </p:grpSp>
        <p:grpSp>
          <p:nvGrpSpPr>
            <p:cNvPr id="24" name="Group 23"/>
            <p:cNvGrpSpPr/>
            <p:nvPr/>
          </p:nvGrpSpPr>
          <p:grpSpPr>
            <a:xfrm>
              <a:off x="323528" y="1556792"/>
              <a:ext cx="7760495" cy="523220"/>
              <a:chOff x="323528" y="1052736"/>
              <a:chExt cx="7760495" cy="523220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323528" y="1052736"/>
                <a:ext cx="129614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Unstructured data</a:t>
                </a:r>
                <a:endParaRPr lang="en-US" sz="1400" dirty="0"/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6948264" y="1052736"/>
                <a:ext cx="113575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Structured data</a:t>
                </a:r>
                <a:endParaRPr lang="en-US" sz="1400" dirty="0"/>
              </a:p>
            </p:txBody>
          </p:sp>
          <p:cxnSp>
            <p:nvCxnSpPr>
              <p:cNvPr id="32" name="Straight Arrow Connector 31"/>
              <p:cNvCxnSpPr/>
              <p:nvPr/>
            </p:nvCxnSpPr>
            <p:spPr bwMode="auto">
              <a:xfrm>
                <a:off x="1547664" y="1268760"/>
                <a:ext cx="5472608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2">
                    <a:lumMod val="75000"/>
                  </a:schemeClr>
                </a:solidFill>
                <a:prstDash val="solid"/>
                <a:round/>
                <a:headEnd type="arrow"/>
                <a:tailEnd type="arrow"/>
              </a:ln>
              <a:effectLst/>
            </p:spPr>
          </p:cxnSp>
        </p:grpSp>
        <p:grpSp>
          <p:nvGrpSpPr>
            <p:cNvPr id="25" name="Group 24"/>
            <p:cNvGrpSpPr/>
            <p:nvPr/>
          </p:nvGrpSpPr>
          <p:grpSpPr>
            <a:xfrm>
              <a:off x="611560" y="2060848"/>
              <a:ext cx="7416824" cy="587400"/>
              <a:chOff x="611560" y="1052736"/>
              <a:chExt cx="7416824" cy="587400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611560" y="1052736"/>
                <a:ext cx="864096" cy="5874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Static </a:t>
                </a:r>
                <a:r>
                  <a:rPr lang="en-US" sz="1400" dirty="0" smtClean="0"/>
                  <a:t>visual interface</a:t>
                </a:r>
                <a:endParaRPr lang="en-US" sz="1400" dirty="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7020272" y="1052736"/>
                <a:ext cx="1008112" cy="5874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Dynamic visual </a:t>
                </a:r>
                <a:r>
                  <a:rPr lang="en-US" sz="1400" dirty="0" smtClean="0"/>
                  <a:t>querying</a:t>
                </a:r>
                <a:endParaRPr lang="en-US" sz="1400" dirty="0"/>
              </a:p>
            </p:txBody>
          </p:sp>
          <p:cxnSp>
            <p:nvCxnSpPr>
              <p:cNvPr id="28" name="Straight Arrow Connector 27"/>
              <p:cNvCxnSpPr/>
              <p:nvPr/>
            </p:nvCxnSpPr>
            <p:spPr bwMode="auto">
              <a:xfrm>
                <a:off x="1547664" y="1268760"/>
                <a:ext cx="5472608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2">
                    <a:lumMod val="75000"/>
                  </a:schemeClr>
                </a:solidFill>
                <a:prstDash val="solid"/>
                <a:round/>
                <a:headEnd type="arrow"/>
                <a:tailEnd type="arrow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1400224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Curation</a:t>
            </a:r>
            <a:r>
              <a:rPr lang="en-US" dirty="0" smtClean="0"/>
              <a:t> infrastructure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8153400" cy="3361928"/>
          </a:xfrm>
        </p:spPr>
        <p:txBody>
          <a:bodyPr/>
          <a:lstStyle/>
          <a:p>
            <a:pPr>
              <a:spcBef>
                <a:spcPts val="60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Development of tools to increase efficiency and accuracy of </a:t>
            </a:r>
            <a:r>
              <a:rPr lang="en-US" dirty="0" err="1">
                <a:solidFill>
                  <a:srgbClr val="000000"/>
                </a:solidFill>
              </a:rPr>
              <a:t>curation</a:t>
            </a:r>
            <a:r>
              <a:rPr lang="en-US" dirty="0">
                <a:solidFill>
                  <a:srgbClr val="000000"/>
                </a:solidFill>
              </a:rPr>
              <a:t> of data into the GWAS </a:t>
            </a:r>
            <a:r>
              <a:rPr lang="en-US" dirty="0" smtClean="0">
                <a:solidFill>
                  <a:srgbClr val="000000"/>
                </a:solidFill>
              </a:rPr>
              <a:t>catalogue</a:t>
            </a:r>
          </a:p>
          <a:p>
            <a:pPr lvl="1">
              <a:spcBef>
                <a:spcPts val="60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Catalogue </a:t>
            </a:r>
            <a:r>
              <a:rPr lang="en-US" dirty="0" err="1" smtClean="0">
                <a:solidFill>
                  <a:srgbClr val="000000"/>
                </a:solidFill>
              </a:rPr>
              <a:t>curation</a:t>
            </a:r>
            <a:r>
              <a:rPr lang="en-US" dirty="0" smtClean="0">
                <a:solidFill>
                  <a:srgbClr val="000000"/>
                </a:solidFill>
              </a:rPr>
              <a:t> currently a </a:t>
            </a:r>
            <a:r>
              <a:rPr lang="en-US" dirty="0" err="1" smtClean="0">
                <a:solidFill>
                  <a:srgbClr val="000000"/>
                </a:solidFill>
              </a:rPr>
              <a:t>labour</a:t>
            </a:r>
            <a:r>
              <a:rPr lang="en-US" dirty="0" smtClean="0">
                <a:solidFill>
                  <a:srgbClr val="000000"/>
                </a:solidFill>
              </a:rPr>
              <a:t> intensive, entirely manual process</a:t>
            </a:r>
          </a:p>
          <a:p>
            <a:pPr lvl="1">
              <a:spcBef>
                <a:spcPts val="600"/>
              </a:spcBef>
              <a:buClr>
                <a:srgbClr val="72AD46"/>
              </a:buClr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Development </a:t>
            </a:r>
            <a:r>
              <a:rPr lang="en-US" dirty="0">
                <a:solidFill>
                  <a:srgbClr val="000000"/>
                </a:solidFill>
              </a:rPr>
              <a:t>of an online tracking system to</a:t>
            </a:r>
          </a:p>
          <a:p>
            <a:pPr lvl="2">
              <a:spcBef>
                <a:spcPts val="600"/>
              </a:spcBef>
              <a:buClr>
                <a:srgbClr val="7DA647"/>
              </a:buClr>
              <a:buFont typeface="Times New Roman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Automatically perform </a:t>
            </a:r>
            <a:r>
              <a:rPr lang="en-US" dirty="0" err="1">
                <a:solidFill>
                  <a:srgbClr val="000000"/>
                </a:solidFill>
              </a:rPr>
              <a:t>Pubmed</a:t>
            </a:r>
            <a:r>
              <a:rPr lang="en-US" dirty="0">
                <a:solidFill>
                  <a:srgbClr val="000000"/>
                </a:solidFill>
              </a:rPr>
              <a:t> searches and enter papers into the system for review by curators</a:t>
            </a:r>
          </a:p>
          <a:p>
            <a:pPr lvl="2">
              <a:spcBef>
                <a:spcPts val="600"/>
              </a:spcBef>
              <a:buClr>
                <a:srgbClr val="7DA647"/>
              </a:buClr>
              <a:buFont typeface="Times New Roman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Assignment of papers to the appropriate curator for each stage of the </a:t>
            </a:r>
            <a:r>
              <a:rPr lang="en-US" dirty="0" err="1">
                <a:solidFill>
                  <a:srgbClr val="000000"/>
                </a:solidFill>
              </a:rPr>
              <a:t>curation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process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0" name="TextBox 9"/>
          <p:cNvSpPr txBox="1"/>
          <p:nvPr/>
        </p:nvSpPr>
        <p:spPr>
          <a:xfrm>
            <a:off x="179512" y="4797152"/>
            <a:ext cx="1728192" cy="523220"/>
          </a:xfrm>
          <a:prstGeom prst="rect">
            <a:avLst/>
          </a:prstGeom>
          <a:noFill/>
          <a:ln w="19050" cmpd="sng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Weekly literature search &amp; eligibility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2555776" y="4797152"/>
            <a:ext cx="1152128" cy="523220"/>
          </a:xfrm>
          <a:prstGeom prst="rect">
            <a:avLst/>
          </a:prstGeom>
          <a:noFill/>
          <a:ln w="19050" cmpd="sng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Data extraction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4355976" y="4797152"/>
            <a:ext cx="1296144" cy="523220"/>
          </a:xfrm>
          <a:prstGeom prst="rect">
            <a:avLst/>
          </a:prstGeom>
          <a:noFill/>
          <a:ln w="19050" cmpd="sng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Data double-check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7956376" y="4797152"/>
            <a:ext cx="1080120" cy="523220"/>
          </a:xfrm>
          <a:prstGeom prst="rect">
            <a:avLst/>
          </a:prstGeom>
          <a:noFill/>
          <a:ln w="19050" cmpd="sng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Publication to web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6228184" y="4725144"/>
            <a:ext cx="1152128" cy="646331"/>
          </a:xfrm>
          <a:prstGeom prst="rect">
            <a:avLst/>
          </a:prstGeom>
          <a:noFill/>
          <a:ln w="9525" cmpd="sng">
            <a:solidFill>
              <a:schemeClr val="accent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Genomic annotation (NCBI)</a:t>
            </a:r>
            <a:endParaRPr lang="en-US" sz="1200" dirty="0"/>
          </a:p>
        </p:txBody>
      </p:sp>
      <p:sp>
        <p:nvSpPr>
          <p:cNvPr id="16" name="Right Arrow 15"/>
          <p:cNvSpPr/>
          <p:nvPr/>
        </p:nvSpPr>
        <p:spPr bwMode="auto">
          <a:xfrm>
            <a:off x="3707904" y="5013176"/>
            <a:ext cx="648072" cy="21602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17" name="Right Arrow 16"/>
          <p:cNvSpPr/>
          <p:nvPr/>
        </p:nvSpPr>
        <p:spPr bwMode="auto">
          <a:xfrm>
            <a:off x="1907704" y="5013176"/>
            <a:ext cx="648072" cy="21602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 bwMode="auto">
          <a:xfrm>
            <a:off x="5652120" y="5085184"/>
            <a:ext cx="576064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accent1"/>
            </a:solidFill>
            <a:prstDash val="sysDash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/>
          <p:nvPr/>
        </p:nvCxnSpPr>
        <p:spPr bwMode="auto">
          <a:xfrm>
            <a:off x="7452320" y="5085184"/>
            <a:ext cx="504056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accent1"/>
            </a:solidFill>
            <a:prstDash val="sysDash"/>
            <a:round/>
            <a:headEnd type="none" w="med" len="med"/>
            <a:tailEnd type="arrow"/>
          </a:ln>
          <a:effectLst/>
        </p:spPr>
      </p:cxnSp>
      <p:grpSp>
        <p:nvGrpSpPr>
          <p:cNvPr id="34" name="Group 33"/>
          <p:cNvGrpSpPr/>
          <p:nvPr/>
        </p:nvGrpSpPr>
        <p:grpSpPr>
          <a:xfrm>
            <a:off x="323528" y="5301208"/>
            <a:ext cx="3600400" cy="864096"/>
            <a:chOff x="323528" y="5301208"/>
            <a:chExt cx="3600400" cy="864096"/>
          </a:xfrm>
        </p:grpSpPr>
        <p:grpSp>
          <p:nvGrpSpPr>
            <p:cNvPr id="33" name="Group 32"/>
            <p:cNvGrpSpPr/>
            <p:nvPr/>
          </p:nvGrpSpPr>
          <p:grpSpPr>
            <a:xfrm>
              <a:off x="323528" y="5301208"/>
              <a:ext cx="3600400" cy="864096"/>
              <a:chOff x="323528" y="5301208"/>
              <a:chExt cx="3600400" cy="864096"/>
            </a:xfrm>
          </p:grpSpPr>
          <p:sp>
            <p:nvSpPr>
              <p:cNvPr id="29" name="Up Arrow Callout 28"/>
              <p:cNvSpPr/>
              <p:nvPr/>
            </p:nvSpPr>
            <p:spPr bwMode="auto">
              <a:xfrm>
                <a:off x="2267744" y="5301208"/>
                <a:ext cx="1656184" cy="864096"/>
              </a:xfrm>
              <a:prstGeom prst="upArrowCallou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19050" cap="flat" cmpd="sng" algn="ctr">
                <a:solidFill>
                  <a:schemeClr val="accent2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12" charset="0"/>
                  <a:ea typeface="Geneva" pitchFamily="-112" charset="0"/>
                  <a:cs typeface="Geneva" pitchFamily="-112" charset="0"/>
                </a:endParaRPr>
              </a:p>
            </p:txBody>
          </p:sp>
          <p:sp>
            <p:nvSpPr>
              <p:cNvPr id="32" name="Up Arrow Callout 31"/>
              <p:cNvSpPr/>
              <p:nvPr/>
            </p:nvSpPr>
            <p:spPr bwMode="auto">
              <a:xfrm>
                <a:off x="323528" y="5301208"/>
                <a:ext cx="1656184" cy="864096"/>
              </a:xfrm>
              <a:prstGeom prst="upArrowCallou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19050" cap="flat" cmpd="sng" algn="ctr">
                <a:solidFill>
                  <a:schemeClr val="accent2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12" charset="0"/>
                  <a:ea typeface="Geneva" pitchFamily="-112" charset="0"/>
                  <a:cs typeface="Geneva" pitchFamily="-112" charset="0"/>
                </a:endParaRPr>
              </a:p>
            </p:txBody>
          </p:sp>
          <p:sp>
            <p:nvSpPr>
              <p:cNvPr id="31" name="Up Arrow Callout 30"/>
              <p:cNvSpPr/>
              <p:nvPr/>
            </p:nvSpPr>
            <p:spPr bwMode="auto">
              <a:xfrm>
                <a:off x="1331640" y="5301208"/>
                <a:ext cx="1656184" cy="864096"/>
              </a:xfrm>
              <a:prstGeom prst="upArrowCallou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19050" cap="flat" cmpd="sng" algn="ctr">
                <a:solidFill>
                  <a:schemeClr val="accent2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12" charset="0"/>
                  <a:ea typeface="Geneva" pitchFamily="-112" charset="0"/>
                  <a:cs typeface="Geneva" pitchFamily="-112" charset="0"/>
                </a:endParaRP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323528" y="5661248"/>
              <a:ext cx="36004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AUTOMATION</a:t>
              </a:r>
              <a:endParaRPr lang="en-US" dirty="0"/>
            </a:p>
          </p:txBody>
        </p:sp>
      </p:grpSp>
      <p:sp>
        <p:nvSpPr>
          <p:cNvPr id="35" name="Oval 34"/>
          <p:cNvSpPr/>
          <p:nvPr/>
        </p:nvSpPr>
        <p:spPr bwMode="auto">
          <a:xfrm>
            <a:off x="107504" y="4437112"/>
            <a:ext cx="5544616" cy="1440160"/>
          </a:xfrm>
          <a:prstGeom prst="ellipse">
            <a:avLst/>
          </a:prstGeom>
          <a:solidFill>
            <a:schemeClr val="accent1">
              <a:alpha val="0"/>
            </a:schemeClr>
          </a:solidFill>
          <a:ln w="9525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828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3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GWAS traits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GWAS catalogue traits previously only available as an unstructured list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sz="1800" dirty="0" smtClean="0"/>
              <a:t>Traits are highly diverse, including</a:t>
            </a:r>
          </a:p>
          <a:p>
            <a:pPr lvl="1"/>
            <a:r>
              <a:rPr lang="en-US" sz="1400" dirty="0" smtClean="0"/>
              <a:t>Phenotypes, e.g. hair </a:t>
            </a:r>
            <a:r>
              <a:rPr lang="en-US" sz="1400" dirty="0" err="1" smtClean="0"/>
              <a:t>colour</a:t>
            </a:r>
            <a:endParaRPr lang="en-US" sz="1400" dirty="0" smtClean="0"/>
          </a:p>
          <a:p>
            <a:pPr lvl="1"/>
            <a:r>
              <a:rPr lang="en-US" sz="1400" dirty="0" smtClean="0"/>
              <a:t>Treatment responses, e.g. response to antineoplastic agents </a:t>
            </a:r>
          </a:p>
          <a:p>
            <a:pPr lvl="1"/>
            <a:r>
              <a:rPr lang="en-US" sz="1400" dirty="0" smtClean="0"/>
              <a:t>Diseases, e.g. type 2 diabetes</a:t>
            </a:r>
          </a:p>
          <a:p>
            <a:pPr lvl="1"/>
            <a:r>
              <a:rPr lang="en-US" sz="1400" dirty="0" smtClean="0"/>
              <a:t>Chemical/drug names, e.g. C-reactive protein</a:t>
            </a:r>
          </a:p>
          <a:p>
            <a:r>
              <a:rPr lang="en-US" sz="1800" dirty="0" smtClean="0"/>
              <a:t>Traits are often compound and/or context-dependent</a:t>
            </a:r>
          </a:p>
          <a:p>
            <a:pPr marL="457200" lvl="1" indent="0">
              <a:buNone/>
            </a:pPr>
            <a:r>
              <a:rPr lang="en-US" sz="1400" dirty="0" smtClean="0"/>
              <a:t>e.g. “Type 2 diabetes and gout” or “Parkinson’s disease (interaction with caffeine)”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7</a:t>
            </a:fld>
            <a:endParaRPr lang="de-DE"/>
          </a:p>
        </p:txBody>
      </p:sp>
      <p:pic>
        <p:nvPicPr>
          <p:cNvPr id="6" name="Picture 5" descr="Screen Shot 2012-06-01 at 13.15.37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4" t="9458" r="40036" b="17844"/>
          <a:stretch/>
        </p:blipFill>
        <p:spPr>
          <a:xfrm>
            <a:off x="611560" y="1628800"/>
            <a:ext cx="3093869" cy="2283922"/>
          </a:xfrm>
          <a:prstGeom prst="rect">
            <a:avLst/>
          </a:prstGeom>
        </p:spPr>
      </p:pic>
      <p:pic>
        <p:nvPicPr>
          <p:cNvPr id="7" name="Picture 6" descr="Screen Shot 2012-06-01 at 13.16.16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0" t="13551" r="34460" b="21991"/>
          <a:stretch/>
        </p:blipFill>
        <p:spPr>
          <a:xfrm>
            <a:off x="3995936" y="1700808"/>
            <a:ext cx="3377155" cy="1768876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539552" y="1988840"/>
            <a:ext cx="2664296" cy="1224136"/>
          </a:xfrm>
          <a:prstGeom prst="ellipse">
            <a:avLst/>
          </a:prstGeom>
          <a:solidFill>
            <a:schemeClr val="accent1">
              <a:alpha val="0"/>
            </a:schemeClr>
          </a:solidFill>
          <a:ln w="38100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3707904" y="2060848"/>
            <a:ext cx="3456384" cy="1368152"/>
          </a:xfrm>
          <a:prstGeom prst="ellipse">
            <a:avLst/>
          </a:prstGeom>
          <a:solidFill>
            <a:schemeClr val="accent1">
              <a:alpha val="0"/>
            </a:schemeClr>
          </a:solidFill>
          <a:ln w="38100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Geneva" pitchFamily="-112" charset="0"/>
              <a:cs typeface="Geneva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150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Ontology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8153400" cy="1777752"/>
          </a:xfrm>
        </p:spPr>
        <p:txBody>
          <a:bodyPr/>
          <a:lstStyle/>
          <a:p>
            <a:r>
              <a:rPr lang="en-US" dirty="0"/>
              <a:t>Integration of traits into the structured hierarchy of an ontology, with additional semantically meaningful links between traits allows much more complex and extensive </a:t>
            </a:r>
            <a:r>
              <a:rPr lang="en-US" dirty="0" smtClean="0"/>
              <a:t>querying, e.g.</a:t>
            </a:r>
            <a:endParaRPr lang="en-US" dirty="0"/>
          </a:p>
          <a:p>
            <a:pPr marL="0" lvl="1" indent="0">
              <a:buNone/>
            </a:pPr>
            <a:r>
              <a:rPr lang="en-US" dirty="0" smtClean="0"/>
              <a:t>	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7" name="Picture 6" descr="Screen Shot 2012-06-04 at 17.52.35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71" t="4414" r="7499" b="4902"/>
          <a:stretch/>
        </p:blipFill>
        <p:spPr>
          <a:xfrm>
            <a:off x="5220072" y="2492896"/>
            <a:ext cx="3323111" cy="3168352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539552" y="2708920"/>
            <a:ext cx="4608512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buNone/>
            </a:pPr>
            <a:r>
              <a:rPr lang="en-US" sz="1800" dirty="0"/>
              <a:t>“Show me all SNPs associated with type 2 diabetes and metabolic </a:t>
            </a:r>
            <a:r>
              <a:rPr lang="en-US" sz="1800" dirty="0" smtClean="0"/>
              <a:t>syndrome” </a:t>
            </a:r>
          </a:p>
          <a:p>
            <a:pPr marL="0" lvl="1" indent="0">
              <a:buNone/>
            </a:pPr>
            <a:endParaRPr lang="en-US" sz="1800" dirty="0" smtClean="0"/>
          </a:p>
          <a:p>
            <a:r>
              <a:rPr lang="en-US" dirty="0" smtClean="0"/>
              <a:t>Two options for ontology integration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Create new “GWAS ontology”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Integrate with an existing ontology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285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7134944" cy="762000"/>
          </a:xfrm>
        </p:spPr>
        <p:txBody>
          <a:bodyPr/>
          <a:lstStyle/>
          <a:p>
            <a:r>
              <a:rPr lang="en-US" sz="2600" dirty="0"/>
              <a:t>Integration with “Experimental Factor Ontology</a:t>
            </a:r>
            <a:r>
              <a:rPr lang="en-US" sz="2600" dirty="0" smtClean="0"/>
              <a:t>”</a:t>
            </a:r>
            <a:endParaRPr lang="en-US" sz="2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8153400" cy="2569840"/>
          </a:xfrm>
        </p:spPr>
        <p:txBody>
          <a:bodyPr/>
          <a:lstStyle/>
          <a:p>
            <a:r>
              <a:rPr lang="en-US" dirty="0"/>
              <a:t>EFO </a:t>
            </a:r>
            <a:r>
              <a:rPr lang="en-US" dirty="0" smtClean="0"/>
              <a:t>is actively developed</a:t>
            </a:r>
            <a:endParaRPr lang="en-US" dirty="0"/>
          </a:p>
          <a:p>
            <a:r>
              <a:rPr lang="en-US" dirty="0" smtClean="0"/>
              <a:t>Well-suited to covering diversity </a:t>
            </a:r>
            <a:r>
              <a:rPr lang="en-US" dirty="0"/>
              <a:t>of </a:t>
            </a:r>
            <a:r>
              <a:rPr lang="en-US" dirty="0" smtClean="0"/>
              <a:t>GWAS traits</a:t>
            </a:r>
            <a:endParaRPr lang="en-US" dirty="0"/>
          </a:p>
          <a:p>
            <a:r>
              <a:rPr lang="en-US" dirty="0" smtClean="0"/>
              <a:t>20% of GWAS traits already found in EFO prior to integration process</a:t>
            </a:r>
          </a:p>
          <a:p>
            <a:r>
              <a:rPr lang="en-US" dirty="0"/>
              <a:t>3</a:t>
            </a:r>
            <a:r>
              <a:rPr lang="en-US" dirty="0" smtClean="0"/>
              <a:t>00 new terms added over 5 releases = 80% coverage</a:t>
            </a:r>
          </a:p>
          <a:p>
            <a:r>
              <a:rPr lang="en-US" dirty="0" smtClean="0"/>
              <a:t>Very high integration potential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852E6-438B-1D42-BE07-2534F656A95E}" type="slidenum">
              <a:rPr lang="de-DE" smtClean="0"/>
              <a:pPr/>
              <a:t>9</a:t>
            </a:fld>
            <a:endParaRPr lang="de-DE"/>
          </a:p>
        </p:txBody>
      </p:sp>
      <p:pic>
        <p:nvPicPr>
          <p:cNvPr id="6" name="Picture 5" descr="EFO_logo_filled_small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260648"/>
            <a:ext cx="1296144" cy="1296144"/>
          </a:xfrm>
          <a:prstGeom prst="rect">
            <a:avLst/>
          </a:prstGeom>
        </p:spPr>
      </p:pic>
      <p:pic>
        <p:nvPicPr>
          <p:cNvPr id="7" name="Picture 6" descr="EFO_logo_filled_small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52" y="4509120"/>
            <a:ext cx="648072" cy="648072"/>
          </a:xfrm>
          <a:prstGeom prst="rect">
            <a:avLst/>
          </a:prstGeom>
        </p:spPr>
      </p:pic>
      <p:pic>
        <p:nvPicPr>
          <p:cNvPr id="8" name="Picture 7" descr="NHGRI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4437112"/>
            <a:ext cx="1800199" cy="380876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 flipV="1">
            <a:off x="4788024" y="3933056"/>
            <a:ext cx="1152128" cy="576064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>
            <a:off x="4788024" y="5157192"/>
            <a:ext cx="864096" cy="28803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75000"/>
              </a:schemeClr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>
            <a:endCxn id="8" idx="3"/>
          </p:cNvCxnSpPr>
          <p:nvPr/>
        </p:nvCxnSpPr>
        <p:spPr bwMode="auto">
          <a:xfrm flipH="1" flipV="1">
            <a:off x="2699791" y="4627550"/>
            <a:ext cx="1440161" cy="24161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8" name="Picture 17" descr="e-ensembl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5373216"/>
            <a:ext cx="1800200" cy="437887"/>
          </a:xfrm>
          <a:prstGeom prst="rect">
            <a:avLst/>
          </a:prstGeom>
        </p:spPr>
      </p:pic>
      <p:pic>
        <p:nvPicPr>
          <p:cNvPr id="19" name="Picture 18" descr="ae_logo.gi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152" y="3501008"/>
            <a:ext cx="1008112" cy="687349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 bwMode="auto">
          <a:xfrm>
            <a:off x="2051720" y="5589240"/>
            <a:ext cx="3528392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Connector 26"/>
          <p:cNvCxnSpPr/>
          <p:nvPr/>
        </p:nvCxnSpPr>
        <p:spPr bwMode="auto">
          <a:xfrm>
            <a:off x="2051720" y="4797152"/>
            <a:ext cx="0" cy="792088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9" name="Straight Arrow Connector 28"/>
          <p:cNvCxnSpPr>
            <a:stCxn id="7" idx="3"/>
          </p:cNvCxnSpPr>
          <p:nvPr/>
        </p:nvCxnSpPr>
        <p:spPr bwMode="auto">
          <a:xfrm flipV="1">
            <a:off x="4788024" y="4797152"/>
            <a:ext cx="1368152" cy="36004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6156176" y="4509120"/>
            <a:ext cx="2391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Other resources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619672" y="6237312"/>
            <a:ext cx="5657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3"/>
                </a:solidFill>
              </a:rPr>
              <a:t>http:/</a:t>
            </a:r>
            <a:r>
              <a:rPr lang="en-US" u="sng" dirty="0" smtClean="0">
                <a:solidFill>
                  <a:schemeClr val="accent3"/>
                </a:solidFill>
              </a:rPr>
              <a:t>/</a:t>
            </a:r>
            <a:r>
              <a:rPr lang="en-US" u="sng" dirty="0" err="1" smtClean="0">
                <a:solidFill>
                  <a:schemeClr val="accent3"/>
                </a:solidFill>
              </a:rPr>
              <a:t>www.ebi.ac.uk</a:t>
            </a:r>
            <a:r>
              <a:rPr lang="en-US" u="sng" dirty="0" smtClean="0">
                <a:solidFill>
                  <a:schemeClr val="accent3"/>
                </a:solidFill>
              </a:rPr>
              <a:t>/</a:t>
            </a:r>
            <a:r>
              <a:rPr lang="en-US" u="sng" dirty="0" err="1" smtClean="0">
                <a:solidFill>
                  <a:schemeClr val="accent3"/>
                </a:solidFill>
              </a:rPr>
              <a:t>efo</a:t>
            </a:r>
            <a:r>
              <a:rPr lang="en-US" u="sng" dirty="0">
                <a:solidFill>
                  <a:schemeClr val="accent3"/>
                </a:solidFill>
              </a:rPr>
              <a:t>/</a:t>
            </a:r>
            <a:endParaRPr lang="en-US" u="sng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204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ebi_ppt_HD_style-2011-007-11">
  <a:themeElements>
    <a:clrScheme name="Leere Präsentation 4">
      <a:dk1>
        <a:srgbClr val="000000"/>
      </a:dk1>
      <a:lt1>
        <a:srgbClr val="FFFFFF"/>
      </a:lt1>
      <a:dk2>
        <a:srgbClr val="007E82"/>
      </a:dk2>
      <a:lt2>
        <a:srgbClr val="7D7D7D"/>
      </a:lt2>
      <a:accent1>
        <a:srgbClr val="72AD46"/>
      </a:accent1>
      <a:accent2>
        <a:srgbClr val="DF001A"/>
      </a:accent2>
      <a:accent3>
        <a:srgbClr val="FFFFFF"/>
      </a:accent3>
      <a:accent4>
        <a:srgbClr val="000000"/>
      </a:accent4>
      <a:accent5>
        <a:srgbClr val="BCD3B0"/>
      </a:accent5>
      <a:accent6>
        <a:srgbClr val="CA0016"/>
      </a:accent6>
      <a:hlink>
        <a:srgbClr val="D2E806"/>
      </a:hlink>
      <a:folHlink>
        <a:srgbClr val="72AD46"/>
      </a:folHlink>
    </a:clrScheme>
    <a:fontScheme name="Leere Präsentation">
      <a:majorFont>
        <a:latin typeface="Arial"/>
        <a:ea typeface="Geneva"/>
        <a:cs typeface="Geneva"/>
      </a:majorFont>
      <a:minorFont>
        <a:latin typeface="Arial"/>
        <a:ea typeface="Geneva"/>
        <a:cs typeface="Genev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Geneva" pitchFamily="-112" charset="0"/>
            <a:cs typeface="Geneva" pitchFamily="-11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Geneva" pitchFamily="-112" charset="0"/>
            <a:cs typeface="Geneva" pitchFamily="-112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FFFFFF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FFFFFF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FFFFFF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D2E806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ebi_ppt_HD_style-2011-007-11.potx</Template>
  <TotalTime>13441</TotalTime>
  <Words>988</Words>
  <Application>Microsoft Macintosh PowerPoint</Application>
  <PresentationFormat>On-screen Show (4:3)</PresentationFormat>
  <Paragraphs>198</Paragraphs>
  <Slides>26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ebi_ppt_HD_style-2011-007-11</vt:lpstr>
      <vt:lpstr>A picture paints a thousand traits</vt:lpstr>
      <vt:lpstr>Overview</vt:lpstr>
      <vt:lpstr>Genome-Wide Association Studies </vt:lpstr>
      <vt:lpstr>The NHGRI GWAS catalog</vt:lpstr>
      <vt:lpstr>EBI/NHGRI collaboration</vt:lpstr>
      <vt:lpstr>Curation infrastructure</vt:lpstr>
      <vt:lpstr>GWAS traits</vt:lpstr>
      <vt:lpstr>Ontology</vt:lpstr>
      <vt:lpstr>Integration with “Experimental Factor Ontology”</vt:lpstr>
      <vt:lpstr>New and more powerful queries</vt:lpstr>
      <vt:lpstr>GWAS diagram</vt:lpstr>
      <vt:lpstr>GWAS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GWAS diagram automation</vt:lpstr>
      <vt:lpstr>Now live! Fully automated diagram</vt:lpstr>
      <vt:lpstr>Current status</vt:lpstr>
      <vt:lpstr>Future work</vt:lpstr>
      <vt:lpstr>Summary</vt:lpstr>
      <vt:lpstr>Acknowledgements</vt:lpstr>
    </vt:vector>
  </TitlesOfParts>
  <Company>s 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 k</dc:creator>
  <cp:lastModifiedBy>Dani Welter</cp:lastModifiedBy>
  <cp:revision>165</cp:revision>
  <dcterms:created xsi:type="dcterms:W3CDTF">2010-02-04T09:26:14Z</dcterms:created>
  <dcterms:modified xsi:type="dcterms:W3CDTF">2012-06-07T12:46:26Z</dcterms:modified>
</cp:coreProperties>
</file>

<file path=docProps/thumbnail.jpeg>
</file>